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1"/>
  </p:notesMasterIdLst>
  <p:sldIdLst>
    <p:sldId id="256" r:id="rId2"/>
    <p:sldId id="257" r:id="rId3"/>
    <p:sldId id="258" r:id="rId4"/>
    <p:sldId id="259" r:id="rId5"/>
    <p:sldId id="260" r:id="rId6"/>
    <p:sldId id="261" r:id="rId7"/>
    <p:sldId id="262" r:id="rId8"/>
    <p:sldId id="317" r:id="rId9"/>
    <p:sldId id="263" r:id="rId10"/>
    <p:sldId id="319" r:id="rId11"/>
    <p:sldId id="318" r:id="rId12"/>
    <p:sldId id="266" r:id="rId13"/>
    <p:sldId id="320" r:id="rId14"/>
    <p:sldId id="321" r:id="rId15"/>
    <p:sldId id="268" r:id="rId16"/>
    <p:sldId id="269" r:id="rId17"/>
    <p:sldId id="322" r:id="rId18"/>
    <p:sldId id="324" r:id="rId19"/>
    <p:sldId id="323" r:id="rId20"/>
    <p:sldId id="272" r:id="rId21"/>
    <p:sldId id="273" r:id="rId22"/>
    <p:sldId id="275" r:id="rId23"/>
    <p:sldId id="276" r:id="rId24"/>
    <p:sldId id="325" r:id="rId25"/>
    <p:sldId id="277" r:id="rId26"/>
    <p:sldId id="278" r:id="rId27"/>
    <p:sldId id="326" r:id="rId28"/>
    <p:sldId id="279" r:id="rId29"/>
    <p:sldId id="328" r:id="rId30"/>
    <p:sldId id="327" r:id="rId31"/>
    <p:sldId id="280" r:id="rId32"/>
    <p:sldId id="281" r:id="rId33"/>
    <p:sldId id="282" r:id="rId34"/>
    <p:sldId id="283" r:id="rId35"/>
    <p:sldId id="284" r:id="rId36"/>
    <p:sldId id="329" r:id="rId37"/>
    <p:sldId id="330" r:id="rId38"/>
    <p:sldId id="285" r:id="rId39"/>
    <p:sldId id="331" r:id="rId40"/>
    <p:sldId id="286" r:id="rId41"/>
    <p:sldId id="287" r:id="rId42"/>
    <p:sldId id="288" r:id="rId43"/>
    <p:sldId id="332" r:id="rId44"/>
    <p:sldId id="289" r:id="rId45"/>
    <p:sldId id="290" r:id="rId46"/>
    <p:sldId id="291" r:id="rId47"/>
    <p:sldId id="333" r:id="rId48"/>
    <p:sldId id="334" r:id="rId49"/>
    <p:sldId id="335" r:id="rId50"/>
    <p:sldId id="292" r:id="rId51"/>
    <p:sldId id="350" r:id="rId52"/>
    <p:sldId id="293" r:id="rId53"/>
    <p:sldId id="351" r:id="rId54"/>
    <p:sldId id="294" r:id="rId55"/>
    <p:sldId id="352" r:id="rId56"/>
    <p:sldId id="295" r:id="rId57"/>
    <p:sldId id="353" r:id="rId58"/>
    <p:sldId id="296" r:id="rId59"/>
    <p:sldId id="354" r:id="rId60"/>
    <p:sldId id="297" r:id="rId61"/>
    <p:sldId id="298" r:id="rId62"/>
    <p:sldId id="299" r:id="rId63"/>
    <p:sldId id="300" r:id="rId64"/>
    <p:sldId id="301" r:id="rId65"/>
    <p:sldId id="302" r:id="rId66"/>
    <p:sldId id="303" r:id="rId67"/>
    <p:sldId id="304" r:id="rId68"/>
    <p:sldId id="305" r:id="rId69"/>
    <p:sldId id="306" r:id="rId70"/>
    <p:sldId id="336" r:id="rId71"/>
    <p:sldId id="337" r:id="rId72"/>
    <p:sldId id="307" r:id="rId73"/>
    <p:sldId id="308" r:id="rId74"/>
    <p:sldId id="338" r:id="rId75"/>
    <p:sldId id="339" r:id="rId76"/>
    <p:sldId id="340" r:id="rId77"/>
    <p:sldId id="341" r:id="rId78"/>
    <p:sldId id="342" r:id="rId79"/>
    <p:sldId id="343" r:id="rId80"/>
    <p:sldId id="344" r:id="rId81"/>
    <p:sldId id="345" r:id="rId82"/>
    <p:sldId id="347" r:id="rId83"/>
    <p:sldId id="348" r:id="rId84"/>
    <p:sldId id="349" r:id="rId85"/>
    <p:sldId id="346" r:id="rId86"/>
    <p:sldId id="314" r:id="rId87"/>
    <p:sldId id="315" r:id="rId88"/>
    <p:sldId id="355" r:id="rId89"/>
    <p:sldId id="356" r:id="rId9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perez"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snapToGrid="0">
      <p:cViewPr>
        <p:scale>
          <a:sx n="94" d="100"/>
          <a:sy n="94" d="100"/>
        </p:scale>
        <p:origin x="-90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13485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76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82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80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82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43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9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782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96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7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61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86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02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27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55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04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06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877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796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956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922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94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46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53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64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63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74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82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258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421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320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92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4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79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682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804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02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875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716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927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926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902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952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341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83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120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0" name="Shape 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713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71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82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44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7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hyperlink" Target="ppt/slides/slide2.xml"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pic>
        <p:nvPicPr>
          <p:cNvPr id="20" name="Shape 20"/>
          <p:cNvPicPr preferRelativeResize="0"/>
          <p:nvPr/>
        </p:nvPicPr>
        <p:blipFill rotWithShape="1">
          <a:blip r:embed="rId2">
            <a:alphaModFix/>
          </a:blip>
          <a:srcRect/>
          <a:stretch/>
        </p:blipFill>
        <p:spPr>
          <a:xfrm>
            <a:off x="80032" y="6169323"/>
            <a:ext cx="936103" cy="585065"/>
          </a:xfrm>
          <a:prstGeom prst="rect">
            <a:avLst/>
          </a:prstGeom>
          <a:noFill/>
          <a:ln>
            <a:noFill/>
          </a:ln>
        </p:spPr>
      </p:pic>
      <p:pic>
        <p:nvPicPr>
          <p:cNvPr id="21" name="Shape 21"/>
          <p:cNvPicPr preferRelativeResize="0"/>
          <p:nvPr/>
        </p:nvPicPr>
        <p:blipFill rotWithShape="1">
          <a:blip r:embed="rId3">
            <a:alphaModFix/>
          </a:blip>
          <a:srcRect/>
          <a:stretch/>
        </p:blipFill>
        <p:spPr>
          <a:xfrm>
            <a:off x="1331640" y="6267403"/>
            <a:ext cx="714474" cy="538237"/>
          </a:xfrm>
          <a:prstGeom prst="rect">
            <a:avLst/>
          </a:prstGeom>
          <a:noFill/>
          <a:ln>
            <a:noFill/>
          </a:ln>
        </p:spPr>
      </p:pic>
      <p:pic>
        <p:nvPicPr>
          <p:cNvPr id="22" name="Shape 22" descr="http://portais.unipampa.edu.br/bage/images/stories/logo_moodle.jpg">
            <a:hlinkClick r:id="rId4"/>
          </p:cNvPr>
          <p:cNvPicPr preferRelativeResize="0"/>
          <p:nvPr/>
        </p:nvPicPr>
        <p:blipFill rotWithShape="1">
          <a:blip r:embed="rId5">
            <a:alphaModFix/>
          </a:blip>
          <a:srcRect/>
          <a:stretch/>
        </p:blipFill>
        <p:spPr>
          <a:xfrm>
            <a:off x="2483767" y="6221682"/>
            <a:ext cx="632742" cy="6363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ppt/slides/slide58.x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ppt/slides/slide42.xml" TargetMode="External"/><Relationship Id="rId5" Type="http://schemas.openxmlformats.org/officeDocument/2006/relationships/hyperlink" Target="ppt/slides/slide50.xml" TargetMode="External"/><Relationship Id="rId4" Type="http://schemas.openxmlformats.org/officeDocument/2006/relationships/hyperlink" Target="ppt/slides/slide36.x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Claudia%20Perez\Documents\Confer&#234;ncia%20Online\O%20que%20&#195;&#169;%20moodle_.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ppt/slides/slide20.x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ppt/slides/slide20.x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oodl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moodle.org/mod/forum/view.php?id=2404" TargetMode="External"/><Relationship Id="rId4" Type="http://schemas.openxmlformats.org/officeDocument/2006/relationships/hyperlink" Target="http://moodle.org/course/view.php?id=35"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ppt/slides/slide36.x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ppt/slides/slide36.x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ppt/slides/slide36.x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ppt/slides/slide36.x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ppt/slides/slide36.x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unipampa.edu.br/porta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gaucha.unipampa.edu.br/"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4"/>
          </a:xfrm>
          <a:prstGeom prst="rect">
            <a:avLst/>
          </a:prstGeom>
          <a:gradFill>
            <a:gsLst>
              <a:gs pos="0">
                <a:srgbClr val="759436"/>
              </a:gs>
              <a:gs pos="80000">
                <a:srgbClr val="9AC447"/>
              </a:gs>
              <a:gs pos="100000">
                <a:srgbClr val="9CC646"/>
              </a:gs>
            </a:gsLst>
            <a:lin ang="16200000" scaled="0"/>
          </a:gradFill>
          <a:ln w="9525" cap="flat" cmpd="sng">
            <a:solidFill>
              <a:srgbClr val="98B95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t-BR" sz="4400" b="0" i="0" u="none" strike="noStrike" cap="none">
                <a:solidFill>
                  <a:schemeClr val="lt1"/>
                </a:solidFill>
                <a:latin typeface="Calibri"/>
                <a:ea typeface="Calibri"/>
                <a:cs typeface="Calibri"/>
                <a:sym typeface="Calibri"/>
              </a:rPr>
              <a:t>Tutorial</a:t>
            </a:r>
            <a:br>
              <a:rPr lang="pt-BR" sz="4400" b="0" i="0" u="none" strike="noStrike" cap="none">
                <a:solidFill>
                  <a:schemeClr val="lt1"/>
                </a:solidFill>
                <a:latin typeface="Calibri"/>
                <a:ea typeface="Calibri"/>
                <a:cs typeface="Calibri"/>
                <a:sym typeface="Calibri"/>
              </a:rPr>
            </a:br>
            <a:r>
              <a:rPr lang="pt-BR" sz="4400" b="0" i="0" u="none" strike="noStrike" cap="none">
                <a:solidFill>
                  <a:schemeClr val="lt1"/>
                </a:solidFill>
                <a:latin typeface="Calibri"/>
                <a:ea typeface="Calibri"/>
                <a:cs typeface="Calibri"/>
                <a:sym typeface="Calibri"/>
              </a:rPr>
              <a:t>MOODLE</a:t>
            </a:r>
          </a:p>
        </p:txBody>
      </p:sp>
      <p:pic>
        <p:nvPicPr>
          <p:cNvPr id="85" name="Shape 85"/>
          <p:cNvPicPr preferRelativeResize="0"/>
          <p:nvPr/>
        </p:nvPicPr>
        <p:blipFill rotWithShape="1">
          <a:blip r:embed="rId3">
            <a:alphaModFix/>
          </a:blip>
          <a:srcRect/>
          <a:stretch/>
        </p:blipFill>
        <p:spPr>
          <a:xfrm>
            <a:off x="179511" y="6220576"/>
            <a:ext cx="936103" cy="585065"/>
          </a:xfrm>
          <a:prstGeom prst="rect">
            <a:avLst/>
          </a:prstGeom>
          <a:noFill/>
          <a:ln>
            <a:noFill/>
          </a:ln>
        </p:spPr>
      </p:pic>
      <p:pic>
        <p:nvPicPr>
          <p:cNvPr id="86" name="Shape 86"/>
          <p:cNvPicPr preferRelativeResize="0"/>
          <p:nvPr/>
        </p:nvPicPr>
        <p:blipFill rotWithShape="1">
          <a:blip r:embed="rId4">
            <a:alphaModFix/>
          </a:blip>
          <a:srcRect/>
          <a:stretch/>
        </p:blipFill>
        <p:spPr>
          <a:xfrm>
            <a:off x="1340982" y="6267403"/>
            <a:ext cx="714474" cy="538237"/>
          </a:xfrm>
          <a:prstGeom prst="rect">
            <a:avLst/>
          </a:prstGeom>
          <a:noFill/>
          <a:ln>
            <a:noFill/>
          </a:ln>
        </p:spPr>
      </p:pic>
      <p:pic>
        <p:nvPicPr>
          <p:cNvPr id="87" name="Shape 87" descr="http://portais.unipampa.edu.br/bage/images/stories/logo_moodle.jpg"/>
          <p:cNvPicPr preferRelativeResize="0"/>
          <p:nvPr/>
        </p:nvPicPr>
        <p:blipFill rotWithShape="1">
          <a:blip r:embed="rId5">
            <a:alphaModFix/>
          </a:blip>
          <a:srcRect/>
          <a:stretch/>
        </p:blipFill>
        <p:spPr>
          <a:xfrm>
            <a:off x="6755610" y="4365103"/>
            <a:ext cx="1685925" cy="169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Página Inicial</a:t>
            </a:r>
          </a:p>
        </p:txBody>
      </p:sp>
      <p:sp>
        <p:nvSpPr>
          <p:cNvPr id="186" name="Shape 186"/>
          <p:cNvSpPr txBox="1">
            <a:spLocks noGrp="1"/>
          </p:cNvSpPr>
          <p:nvPr>
            <p:ph type="body" idx="1"/>
          </p:nvPr>
        </p:nvSpPr>
        <p:spPr>
          <a:xfrm>
            <a:off x="457200" y="1219200"/>
            <a:ext cx="8229600" cy="4906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O professor visualiza sua página inicial do MOODLE, que é estruturada em </a:t>
            </a:r>
            <a:r>
              <a:rPr lang="pt-BR" sz="2200" dirty="0" smtClean="0">
                <a:solidFill>
                  <a:schemeClr val="dk1"/>
                </a:solidFill>
                <a:latin typeface="Calibri"/>
                <a:ea typeface="Calibri"/>
                <a:cs typeface="Calibri"/>
                <a:sym typeface="Calibri"/>
              </a:rPr>
              <a:t>três</a:t>
            </a:r>
            <a:r>
              <a:rPr lang="pt-BR" sz="2200" b="0" i="0" u="none" strike="noStrike" cap="none" dirty="0" smtClean="0">
                <a:solidFill>
                  <a:schemeClr val="dk1"/>
                </a:solidFill>
                <a:latin typeface="Calibri"/>
                <a:ea typeface="Calibri"/>
                <a:cs typeface="Calibri"/>
                <a:sym typeface="Calibri"/>
              </a:rPr>
              <a:t> </a:t>
            </a:r>
            <a:r>
              <a:rPr lang="pt-BR" sz="2200" b="0" i="0" u="none" strike="noStrike" cap="none" dirty="0">
                <a:solidFill>
                  <a:schemeClr val="dk1"/>
                </a:solidFill>
                <a:latin typeface="Calibri"/>
                <a:ea typeface="Calibri"/>
                <a:cs typeface="Calibri"/>
                <a:sym typeface="Calibri"/>
              </a:rPr>
              <a:t>colunas.</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A coluna da esquerda possui os blocos: </a:t>
            </a:r>
          </a:p>
          <a:p>
            <a:pPr marL="742950" marR="0" lvl="1" indent="-285750" algn="l" rtl="0">
              <a:spcBef>
                <a:spcPts val="400"/>
              </a:spcBef>
              <a:buClr>
                <a:schemeClr val="dk1"/>
              </a:buClr>
              <a:buSzPct val="100000"/>
              <a:buFont typeface="Arial"/>
              <a:buChar char="–"/>
            </a:pPr>
            <a:r>
              <a:rPr lang="pt-BR" sz="2000" b="0" i="0" u="none" strike="noStrike" cap="none" dirty="0" smtClean="0">
                <a:solidFill>
                  <a:schemeClr val="dk1"/>
                </a:solidFill>
                <a:latin typeface="Calibri"/>
                <a:ea typeface="Calibri"/>
                <a:cs typeface="Calibri"/>
                <a:sym typeface="Calibri"/>
              </a:rPr>
              <a:t>Página inicial</a:t>
            </a:r>
            <a:endParaRPr lang="pt-B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en-US" sz="2000" dirty="0" err="1" smtClean="0">
                <a:solidFill>
                  <a:schemeClr val="dk1"/>
                </a:solidFill>
                <a:latin typeface="Calibri"/>
                <a:ea typeface="Calibri"/>
                <a:cs typeface="Calibri"/>
                <a:sym typeface="Calibri"/>
              </a:rPr>
              <a:t>Painel</a:t>
            </a:r>
            <a:endParaRPr lang="pt-B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pt-BR" sz="2000" b="0" i="0" u="none" strike="noStrike" cap="none" dirty="0" smtClean="0">
                <a:solidFill>
                  <a:schemeClr val="dk1"/>
                </a:solidFill>
                <a:latin typeface="Calibri"/>
                <a:ea typeface="Calibri"/>
                <a:cs typeface="Calibri"/>
                <a:sym typeface="Calibri"/>
              </a:rPr>
              <a:t>Calendário</a:t>
            </a:r>
          </a:p>
          <a:p>
            <a:pPr marL="742950" marR="0" lvl="1" indent="-285750" algn="l" rtl="0">
              <a:spcBef>
                <a:spcPts val="400"/>
              </a:spcBef>
              <a:buClr>
                <a:schemeClr val="dk1"/>
              </a:buClr>
              <a:buSzPct val="100000"/>
              <a:buFont typeface="Arial"/>
              <a:buChar char="–"/>
            </a:pPr>
            <a:r>
              <a:rPr lang="en-US" sz="2000" dirty="0" err="1" smtClean="0">
                <a:solidFill>
                  <a:schemeClr val="dk1"/>
                </a:solidFill>
                <a:latin typeface="Calibri"/>
                <a:ea typeface="Calibri"/>
                <a:cs typeface="Calibri"/>
                <a:sym typeface="Calibri"/>
              </a:rPr>
              <a:t>Arquivos</a:t>
            </a:r>
            <a:r>
              <a:rPr lang="en-US" sz="2000" dirty="0" smtClean="0">
                <a:solidFill>
                  <a:schemeClr val="dk1"/>
                </a:solidFill>
                <a:latin typeface="Calibri"/>
                <a:ea typeface="Calibri"/>
                <a:cs typeface="Calibri"/>
                <a:sym typeface="Calibri"/>
              </a:rPr>
              <a:t> </a:t>
            </a:r>
            <a:r>
              <a:rPr lang="en-US" sz="2000" dirty="0" err="1" smtClean="0">
                <a:solidFill>
                  <a:schemeClr val="dk1"/>
                </a:solidFill>
                <a:latin typeface="Calibri"/>
                <a:ea typeface="Calibri"/>
                <a:cs typeface="Calibri"/>
                <a:sym typeface="Calibri"/>
              </a:rPr>
              <a:t>privados</a:t>
            </a:r>
            <a:endParaRPr lang="en-US" sz="2000" dirty="0" smtClean="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en-US" sz="2000" b="0" i="0" u="none" strike="noStrike" cap="none" dirty="0" err="1" smtClean="0">
                <a:solidFill>
                  <a:schemeClr val="dk1"/>
                </a:solidFill>
                <a:latin typeface="Calibri"/>
                <a:ea typeface="Calibri"/>
                <a:cs typeface="Calibri"/>
                <a:sym typeface="Calibri"/>
              </a:rPr>
              <a:t>Meus</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err="1" smtClean="0">
                <a:solidFill>
                  <a:schemeClr val="dk1"/>
                </a:solidFill>
                <a:latin typeface="Calibri"/>
                <a:ea typeface="Calibri"/>
                <a:cs typeface="Calibri"/>
                <a:sym typeface="Calibri"/>
              </a:rPr>
              <a:t>cursos</a:t>
            </a:r>
            <a:endParaRPr lang="pt-BR" sz="2000" b="0" i="0" u="none" strike="noStrike" cap="none" dirty="0">
              <a:solidFill>
                <a:schemeClr val="dk1"/>
              </a:solidFill>
              <a:latin typeface="Calibri"/>
              <a:ea typeface="Calibri"/>
              <a:cs typeface="Calibri"/>
              <a:sym typeface="Calibri"/>
            </a:endParaRPr>
          </a:p>
          <a:p>
            <a:pPr marL="457200" marR="0" lvl="1" indent="0" algn="l" rtl="0">
              <a:spcBef>
                <a:spcPts val="360"/>
              </a:spcBef>
              <a:buClr>
                <a:schemeClr val="dk1"/>
              </a:buClr>
              <a:buSzPct val="25000"/>
              <a:buFont typeface="Arial"/>
              <a:buNone/>
            </a:pPr>
            <a:r>
              <a:rPr lang="pt-BR" sz="1800" b="0" i="0" u="none" strike="noStrike" cap="none" dirty="0">
                <a:solidFill>
                  <a:schemeClr val="dk1"/>
                </a:solidFill>
                <a:latin typeface="Calibri"/>
                <a:ea typeface="Calibri"/>
                <a:cs typeface="Calibri"/>
                <a:sym typeface="Calibri"/>
              </a:rPr>
              <a:t> </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Na coluna </a:t>
            </a:r>
            <a:r>
              <a:rPr lang="pt-BR" sz="2200" b="0" i="0" u="none" strike="noStrike" cap="none" dirty="0" smtClean="0">
                <a:solidFill>
                  <a:schemeClr val="dk1"/>
                </a:solidFill>
                <a:latin typeface="Calibri"/>
                <a:ea typeface="Calibri"/>
                <a:cs typeface="Calibri"/>
                <a:sym typeface="Calibri"/>
              </a:rPr>
              <a:t>do meio, </a:t>
            </a:r>
            <a:r>
              <a:rPr lang="pt-BR" sz="2200" b="0" i="0" u="none" strike="noStrike" cap="none" dirty="0">
                <a:solidFill>
                  <a:schemeClr val="dk1"/>
                </a:solidFill>
                <a:latin typeface="Calibri"/>
                <a:ea typeface="Calibri"/>
                <a:cs typeface="Calibri"/>
                <a:sym typeface="Calibri"/>
              </a:rPr>
              <a:t>o professor tem a possibilidade de visualizar </a:t>
            </a:r>
            <a:r>
              <a:rPr lang="pt-BR" sz="2200" b="0" i="0" u="none" strike="noStrike" cap="none" dirty="0" smtClean="0">
                <a:solidFill>
                  <a:schemeClr val="dk1"/>
                </a:solidFill>
                <a:latin typeface="Calibri"/>
                <a:ea typeface="Calibri"/>
                <a:cs typeface="Calibri"/>
                <a:sym typeface="Calibri"/>
              </a:rPr>
              <a:t>as </a:t>
            </a:r>
            <a:r>
              <a:rPr lang="pt-BR" sz="2200" b="0" i="0" u="none" strike="noStrike" cap="none" dirty="0">
                <a:solidFill>
                  <a:schemeClr val="dk1"/>
                </a:solidFill>
                <a:latin typeface="Calibri"/>
                <a:ea typeface="Calibri"/>
                <a:cs typeface="Calibri"/>
                <a:sym typeface="Calibri"/>
              </a:rPr>
              <a:t>disciplinas ou cursos e uma busca de cursos existentes.</a:t>
            </a:r>
          </a:p>
          <a:p>
            <a:pPr marL="342900" marR="0" lvl="0" indent="-342900" algn="l" rtl="0">
              <a:spcBef>
                <a:spcPts val="440"/>
              </a:spcBef>
              <a:buClr>
                <a:schemeClr val="dk1"/>
              </a:buClr>
              <a:buSzPct val="100000"/>
              <a:buFont typeface="Arial"/>
              <a:buChar char="•"/>
            </a:pPr>
            <a:r>
              <a:rPr lang="pt-BR" sz="2200" b="0" i="0" u="none" strike="noStrike" cap="none" dirty="0" smtClean="0">
                <a:solidFill>
                  <a:schemeClr val="dk1"/>
                </a:solidFill>
                <a:latin typeface="Calibri"/>
                <a:ea typeface="Calibri"/>
                <a:cs typeface="Calibri"/>
                <a:sym typeface="Calibri"/>
              </a:rPr>
              <a:t>Na coluna da esquerda: Menu Principal, Navegação </a:t>
            </a:r>
            <a:r>
              <a:rPr lang="pt-BR" sz="2200" b="0" i="0" u="none" strike="noStrike" cap="none" dirty="0">
                <a:solidFill>
                  <a:schemeClr val="dk1"/>
                </a:solidFill>
                <a:latin typeface="Calibri"/>
                <a:ea typeface="Calibri"/>
                <a:cs typeface="Calibri"/>
                <a:sym typeface="Calibri"/>
              </a:rPr>
              <a:t>e Usuários Online</a:t>
            </a:r>
          </a:p>
        </p:txBody>
      </p:sp>
      <p:grpSp>
        <p:nvGrpSpPr>
          <p:cNvPr id="187" name="Shape 187"/>
          <p:cNvGrpSpPr/>
          <p:nvPr/>
        </p:nvGrpSpPr>
        <p:grpSpPr>
          <a:xfrm>
            <a:off x="359532" y="116631"/>
            <a:ext cx="8424936" cy="360040"/>
            <a:chOff x="107504" y="116631"/>
            <a:chExt cx="8424936" cy="360040"/>
          </a:xfrm>
        </p:grpSpPr>
        <p:sp>
          <p:nvSpPr>
            <p:cNvPr id="188" name="Shape 188"/>
            <p:cNvSpPr/>
            <p:nvPr/>
          </p:nvSpPr>
          <p:spPr>
            <a:xfrm>
              <a:off x="107504"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Primeiro Acesso</a:t>
              </a:r>
            </a:p>
          </p:txBody>
        </p:sp>
        <p:sp>
          <p:nvSpPr>
            <p:cNvPr id="189" name="Shape 189"/>
            <p:cNvSpPr/>
            <p:nvPr/>
          </p:nvSpPr>
          <p:spPr>
            <a:xfrm>
              <a:off x="2915816"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Página Inicial</a:t>
              </a:r>
            </a:p>
          </p:txBody>
        </p:sp>
        <p:sp>
          <p:nvSpPr>
            <p:cNvPr id="190" name="Shape 190"/>
            <p:cNvSpPr/>
            <p:nvPr/>
          </p:nvSpPr>
          <p:spPr>
            <a:xfrm>
              <a:off x="5724128"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77775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267630" y="549862"/>
            <a:ext cx="8608740" cy="4842416"/>
          </a:xfrm>
          <a:prstGeom prst="rect">
            <a:avLst/>
          </a:prstGeom>
        </p:spPr>
      </p:pic>
    </p:spTree>
    <p:extLst>
      <p:ext uri="{BB962C8B-B14F-4D97-AF65-F5344CB8AC3E}">
        <p14:creationId xmlns:p14="http://schemas.microsoft.com/office/powerpoint/2010/main" val="134249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Preencher Perfil</a:t>
            </a: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completar ou alterar as suas configurações de perfil, o participante precisa acessar o Moodle e localizar o bloco Administração do curso/disciplina.</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Ao clicar em </a:t>
            </a:r>
            <a:r>
              <a:rPr lang="pt-BR" sz="2200" b="1" i="0" u="none" strike="noStrike" cap="none">
                <a:solidFill>
                  <a:schemeClr val="dk1"/>
                </a:solidFill>
                <a:latin typeface="Calibri"/>
                <a:ea typeface="Calibri"/>
                <a:cs typeface="Calibri"/>
                <a:sym typeface="Calibri"/>
              </a:rPr>
              <a:t>Minhas configurações de perfil</a:t>
            </a:r>
            <a:r>
              <a:rPr lang="pt-BR" sz="2200" b="0" i="0" u="none" strike="noStrike" cap="none">
                <a:solidFill>
                  <a:schemeClr val="dk1"/>
                </a:solidFill>
                <a:latin typeface="Calibri"/>
                <a:ea typeface="Calibri"/>
                <a:cs typeface="Calibri"/>
                <a:sym typeface="Calibri"/>
              </a:rPr>
              <a:t>, o participante deverá clicar na opção Modificar perfil.</a:t>
            </a:r>
          </a:p>
        </p:txBody>
      </p:sp>
      <p:grpSp>
        <p:nvGrpSpPr>
          <p:cNvPr id="202" name="Shape 202"/>
          <p:cNvGrpSpPr/>
          <p:nvPr/>
        </p:nvGrpSpPr>
        <p:grpSpPr>
          <a:xfrm>
            <a:off x="359532" y="116631"/>
            <a:ext cx="8424936" cy="360040"/>
            <a:chOff x="107504" y="116631"/>
            <a:chExt cx="8424936" cy="360040"/>
          </a:xfrm>
        </p:grpSpPr>
        <p:sp>
          <p:nvSpPr>
            <p:cNvPr id="203" name="Shape 203"/>
            <p:cNvSpPr/>
            <p:nvPr/>
          </p:nvSpPr>
          <p:spPr>
            <a:xfrm>
              <a:off x="107504"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Primeiro Acesso</a:t>
              </a:r>
            </a:p>
          </p:txBody>
        </p:sp>
        <p:sp>
          <p:nvSpPr>
            <p:cNvPr id="204" name="Shape 204"/>
            <p:cNvSpPr/>
            <p:nvPr/>
          </p:nvSpPr>
          <p:spPr>
            <a:xfrm>
              <a:off x="2915816"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Página Inicial</a:t>
              </a:r>
            </a:p>
          </p:txBody>
        </p:sp>
        <p:sp>
          <p:nvSpPr>
            <p:cNvPr id="205" name="Shape 205"/>
            <p:cNvSpPr/>
            <p:nvPr/>
          </p:nvSpPr>
          <p:spPr>
            <a:xfrm>
              <a:off x="5724128"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Preencher Perfil</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86597" y="751114"/>
            <a:ext cx="7794169" cy="4384220"/>
          </a:xfrm>
          <a:prstGeom prst="rect">
            <a:avLst/>
          </a:prstGeom>
        </p:spPr>
      </p:pic>
      <p:cxnSp>
        <p:nvCxnSpPr>
          <p:cNvPr id="5" name="Shape 180"/>
          <p:cNvCxnSpPr/>
          <p:nvPr/>
        </p:nvCxnSpPr>
        <p:spPr>
          <a:xfrm flipV="1">
            <a:off x="5962328" y="1600200"/>
            <a:ext cx="1363757" cy="119015"/>
          </a:xfrm>
          <a:prstGeom prst="straightConnector1">
            <a:avLst/>
          </a:prstGeom>
          <a:noFill/>
          <a:ln w="9525" cap="flat" cmpd="sng">
            <a:solidFill>
              <a:srgbClr val="FF0000"/>
            </a:solidFill>
            <a:prstDash val="solid"/>
            <a:round/>
            <a:headEnd type="none" w="med" len="med"/>
            <a:tailEnd type="stealth" w="lg" len="lg"/>
          </a:ln>
        </p:spPr>
      </p:cxnSp>
      <p:cxnSp>
        <p:nvCxnSpPr>
          <p:cNvPr id="6" name="Shape 180"/>
          <p:cNvCxnSpPr/>
          <p:nvPr/>
        </p:nvCxnSpPr>
        <p:spPr>
          <a:xfrm>
            <a:off x="6063343" y="751114"/>
            <a:ext cx="1262742" cy="696686"/>
          </a:xfrm>
          <a:prstGeom prst="straightConnector1">
            <a:avLst/>
          </a:prstGeom>
          <a:noFill/>
          <a:ln w="952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11667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03849" y="1012371"/>
            <a:ext cx="8088702" cy="4549895"/>
          </a:xfrm>
          <a:prstGeom prst="rect">
            <a:avLst/>
          </a:prstGeom>
        </p:spPr>
      </p:pic>
      <p:cxnSp>
        <p:nvCxnSpPr>
          <p:cNvPr id="5" name="Shape 180"/>
          <p:cNvCxnSpPr/>
          <p:nvPr/>
        </p:nvCxnSpPr>
        <p:spPr>
          <a:xfrm>
            <a:off x="3284443" y="3167743"/>
            <a:ext cx="1211357" cy="707572"/>
          </a:xfrm>
          <a:prstGeom prst="straightConnector1">
            <a:avLst/>
          </a:prstGeom>
          <a:noFill/>
          <a:ln w="9525" cap="flat" cmpd="sng">
            <a:solidFill>
              <a:srgbClr val="FF0000"/>
            </a:solidFill>
            <a:prstDash val="solid"/>
            <a:round/>
            <a:headEnd type="none" w="med" len="med"/>
            <a:tailEnd type="stealth" w="lg" len="lg"/>
          </a:ln>
        </p:spPr>
      </p:cxnSp>
      <p:cxnSp>
        <p:nvCxnSpPr>
          <p:cNvPr id="6" name="Shape 180"/>
          <p:cNvCxnSpPr/>
          <p:nvPr/>
        </p:nvCxnSpPr>
        <p:spPr>
          <a:xfrm flipV="1">
            <a:off x="3132043" y="4027714"/>
            <a:ext cx="1363757" cy="119015"/>
          </a:xfrm>
          <a:prstGeom prst="straightConnector1">
            <a:avLst/>
          </a:prstGeom>
          <a:noFill/>
          <a:ln w="952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99216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Enviar mensagem</a:t>
            </a: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Para manter a comunicação ativa entre o professor e a turma de alunos, o </a:t>
            </a:r>
            <a:r>
              <a:rPr lang="pt-BR" sz="2200" b="0" i="0" u="none" strike="noStrike" cap="none" dirty="0" err="1">
                <a:solidFill>
                  <a:schemeClr val="dk1"/>
                </a:solidFill>
                <a:latin typeface="Calibri"/>
                <a:ea typeface="Calibri"/>
                <a:cs typeface="Calibri"/>
                <a:sym typeface="Calibri"/>
              </a:rPr>
              <a:t>Moodle</a:t>
            </a:r>
            <a:r>
              <a:rPr lang="pt-BR" sz="2200" b="0" i="0" u="none" strike="noStrike" cap="none" dirty="0">
                <a:solidFill>
                  <a:schemeClr val="dk1"/>
                </a:solidFill>
                <a:latin typeface="Calibri"/>
                <a:ea typeface="Calibri"/>
                <a:cs typeface="Calibri"/>
                <a:sym typeface="Calibri"/>
              </a:rPr>
              <a:t> disponibiliza a ferramenta Mensagem.</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Essa ferramenta possibilita que o professor ou tutor envie mensagens para um ou mais alunos, anunciando: a data de uma prova, a abertura de um módulo.</a:t>
            </a: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Enviar mensagem</a:t>
            </a: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o professor enviar mensagens para mais de um participante de um curso/disciplina, ele precisará escolher uma das disciplinas/cursos, na lista Meus Cursos na página inicial do Moodle.</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Ao entrar na página inicial da turma, o professor precisa ir ao bloco Participantes e clicar no link </a:t>
            </a:r>
            <a:r>
              <a:rPr lang="pt-BR" sz="2200" b="1" i="0" u="none" strike="noStrike" cap="none">
                <a:solidFill>
                  <a:schemeClr val="dk1"/>
                </a:solidFill>
                <a:latin typeface="Calibri"/>
                <a:ea typeface="Calibri"/>
                <a:cs typeface="Calibri"/>
                <a:sym typeface="Calibri"/>
              </a:rPr>
              <a:t>“Participantes”</a:t>
            </a:r>
            <a:r>
              <a:rPr lang="pt-BR" sz="2200" b="0" i="0" u="none" strike="noStrike" cap="none">
                <a:solidFill>
                  <a:schemeClr val="dk1"/>
                </a:solidFill>
                <a:latin typeface="Calibri"/>
                <a:ea typeface="Calibri"/>
                <a:cs typeface="Calibri"/>
                <a:sym typeface="Calibri"/>
              </a:rPr>
              <a:t>.</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Ao clicar sobre a opção Participantes, o professor será direcionado para a página com a lista dos participantes (professor, tutores e alunos). Nesta página o professor poderá optar por enviar mensagens por papel atribuído, para todos os participantes ou por grupos.</a:t>
            </a:r>
          </a:p>
        </p:txBody>
      </p:sp>
      <p:sp>
        <p:nvSpPr>
          <p:cNvPr id="224" name="Shape 224"/>
          <p:cNvSpPr/>
          <p:nvPr/>
        </p:nvSpPr>
        <p:spPr>
          <a:xfrm>
            <a:off x="359532"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Bloco Participante</a:t>
            </a:r>
          </a:p>
        </p:txBody>
      </p:sp>
      <p:sp>
        <p:nvSpPr>
          <p:cNvPr id="225" name="Shape 225"/>
          <p:cNvSpPr/>
          <p:nvPr/>
        </p:nvSpPr>
        <p:spPr>
          <a:xfrm>
            <a:off x="3167843"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31358" y="757519"/>
            <a:ext cx="8569684" cy="4820447"/>
          </a:xfrm>
          <a:prstGeom prst="rect">
            <a:avLst/>
          </a:prstGeom>
        </p:spPr>
      </p:pic>
      <p:cxnSp>
        <p:nvCxnSpPr>
          <p:cNvPr id="5" name="Shape 180"/>
          <p:cNvCxnSpPr/>
          <p:nvPr/>
        </p:nvCxnSpPr>
        <p:spPr>
          <a:xfrm flipH="1">
            <a:off x="1197430" y="337457"/>
            <a:ext cx="522513" cy="1436914"/>
          </a:xfrm>
          <a:prstGeom prst="straightConnector1">
            <a:avLst/>
          </a:prstGeom>
          <a:noFill/>
          <a:ln w="9525" cap="flat" cmpd="sng">
            <a:solidFill>
              <a:srgbClr val="FF0000"/>
            </a:solidFill>
            <a:prstDash val="solid"/>
            <a:round/>
            <a:headEnd type="none" w="med" len="med"/>
            <a:tailEnd type="stealth" w="lg" len="lg"/>
          </a:ln>
        </p:spPr>
      </p:cxnSp>
      <p:cxnSp>
        <p:nvCxnSpPr>
          <p:cNvPr id="8" name="Shape 180"/>
          <p:cNvCxnSpPr/>
          <p:nvPr/>
        </p:nvCxnSpPr>
        <p:spPr>
          <a:xfrm>
            <a:off x="553138" y="141514"/>
            <a:ext cx="263293" cy="1513114"/>
          </a:xfrm>
          <a:prstGeom prst="straightConnector1">
            <a:avLst/>
          </a:prstGeom>
          <a:noFill/>
          <a:ln w="952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56738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457200" y="13231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Ao clicar sobre a opção </a:t>
            </a:r>
            <a:r>
              <a:rPr lang="pt-BR" sz="2200" b="1" i="0" u="none" strike="noStrike" cap="none">
                <a:solidFill>
                  <a:schemeClr val="dk1"/>
                </a:solidFill>
                <a:latin typeface="Calibri"/>
                <a:ea typeface="Calibri"/>
                <a:cs typeface="Calibri"/>
                <a:sym typeface="Calibri"/>
              </a:rPr>
              <a:t>“Enviar uma mensagem” </a:t>
            </a:r>
            <a:r>
              <a:rPr lang="pt-BR" sz="2200" b="0" i="0" u="none" strike="noStrike" cap="none">
                <a:solidFill>
                  <a:schemeClr val="dk1"/>
                </a:solidFill>
                <a:latin typeface="Calibri"/>
                <a:ea typeface="Calibri"/>
                <a:cs typeface="Calibri"/>
                <a:sym typeface="Calibri"/>
              </a:rPr>
              <a:t>o professor será direcionado para a página de texto da mensagem. Finalizada a mensagem, clique no botão , que se encontra localizado abaixo da caixa de texto, no qual o professor visualiza como a mensagem será apresentada aos destinatários.</a:t>
            </a:r>
          </a:p>
        </p:txBody>
      </p:sp>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Enviar mensagem</a:t>
            </a:r>
          </a:p>
        </p:txBody>
      </p:sp>
      <p:sp>
        <p:nvSpPr>
          <p:cNvPr id="238" name="Shape 238"/>
          <p:cNvSpPr/>
          <p:nvPr/>
        </p:nvSpPr>
        <p:spPr>
          <a:xfrm>
            <a:off x="359532" y="127517"/>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dirty="0">
                <a:solidFill>
                  <a:schemeClr val="lt1"/>
                </a:solidFill>
                <a:latin typeface="Calibri"/>
                <a:ea typeface="Calibri"/>
                <a:cs typeface="Calibri"/>
                <a:sym typeface="Calibri"/>
              </a:rPr>
              <a:t>Bloco Participante</a:t>
            </a:r>
          </a:p>
        </p:txBody>
      </p:sp>
      <p:sp>
        <p:nvSpPr>
          <p:cNvPr id="239" name="Shape 239"/>
          <p:cNvSpPr/>
          <p:nvPr/>
        </p:nvSpPr>
        <p:spPr>
          <a:xfrm>
            <a:off x="3167843"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 </a:t>
            </a:r>
          </a:p>
        </p:txBody>
      </p:sp>
    </p:spTree>
    <p:extLst>
      <p:ext uri="{BB962C8B-B14F-4D97-AF65-F5344CB8AC3E}">
        <p14:creationId xmlns:p14="http://schemas.microsoft.com/office/powerpoint/2010/main" val="70992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93132" y="1148577"/>
            <a:ext cx="8063570" cy="4535758"/>
          </a:xfrm>
          <a:prstGeom prst="rect">
            <a:avLst/>
          </a:prstGeom>
        </p:spPr>
      </p:pic>
    </p:spTree>
    <p:extLst>
      <p:ext uri="{BB962C8B-B14F-4D97-AF65-F5344CB8AC3E}">
        <p14:creationId xmlns:p14="http://schemas.microsoft.com/office/powerpoint/2010/main" val="73133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199" y="22846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dirty="0">
                <a:solidFill>
                  <a:schemeClr val="dk1"/>
                </a:solidFill>
                <a:latin typeface="Calibri"/>
                <a:ea typeface="Calibri"/>
                <a:cs typeface="Calibri"/>
                <a:sym typeface="Calibri"/>
              </a:rPr>
              <a:t>Tutorial </a:t>
            </a:r>
            <a:r>
              <a:rPr lang="pt-BR" sz="4400" b="0" i="0" u="none" strike="noStrike" cap="none" dirty="0" err="1" smtClean="0">
                <a:solidFill>
                  <a:schemeClr val="dk1"/>
                </a:solidFill>
                <a:latin typeface="Calibri"/>
                <a:ea typeface="Calibri"/>
                <a:cs typeface="Calibri"/>
                <a:sym typeface="Calibri"/>
              </a:rPr>
              <a:t>Moodle</a:t>
            </a:r>
            <a:endParaRPr lang="pt-BR" sz="4400" b="0" i="0" u="none" strike="noStrike" cap="none" dirty="0">
              <a:solidFill>
                <a:srgbClr val="FF0000"/>
              </a:solidFill>
              <a:latin typeface="Calibri"/>
              <a:ea typeface="Calibri"/>
              <a:cs typeface="Calibri"/>
              <a:sym typeface="Calibri"/>
            </a:endParaRPr>
          </a:p>
        </p:txBody>
      </p:sp>
      <p:grpSp>
        <p:nvGrpSpPr>
          <p:cNvPr id="93" name="Shape 93"/>
          <p:cNvGrpSpPr/>
          <p:nvPr/>
        </p:nvGrpSpPr>
        <p:grpSpPr>
          <a:xfrm>
            <a:off x="457200" y="1472204"/>
            <a:ext cx="8229599" cy="4114800"/>
            <a:chOff x="0" y="858923"/>
            <a:chExt cx="8229599" cy="4114800"/>
          </a:xfrm>
        </p:grpSpPr>
        <p:cxnSp>
          <p:nvCxnSpPr>
            <p:cNvPr id="94" name="Shape 94"/>
            <p:cNvCxnSpPr/>
            <p:nvPr/>
          </p:nvCxnSpPr>
          <p:spPr>
            <a:xfrm>
              <a:off x="2057400" y="4665114"/>
              <a:ext cx="4161297" cy="0"/>
            </a:xfrm>
            <a:prstGeom prst="straightConnector1">
              <a:avLst/>
            </a:prstGeom>
            <a:noFill/>
            <a:ln w="25400" cap="flat" cmpd="sng">
              <a:solidFill>
                <a:srgbClr val="3C6396"/>
              </a:solidFill>
              <a:prstDash val="solid"/>
              <a:round/>
              <a:headEnd type="none" w="med" len="med"/>
              <a:tailEnd type="none" w="med" len="med"/>
            </a:ln>
          </p:spPr>
        </p:cxnSp>
        <p:cxnSp>
          <p:nvCxnSpPr>
            <p:cNvPr id="95" name="Shape 95"/>
            <p:cNvCxnSpPr/>
            <p:nvPr/>
          </p:nvCxnSpPr>
          <p:spPr>
            <a:xfrm>
              <a:off x="2057400" y="4039664"/>
              <a:ext cx="3558478" cy="0"/>
            </a:xfrm>
            <a:prstGeom prst="straightConnector1">
              <a:avLst/>
            </a:prstGeom>
            <a:noFill/>
            <a:ln w="25400" cap="flat" cmpd="sng">
              <a:solidFill>
                <a:srgbClr val="3C6396"/>
              </a:solidFill>
              <a:prstDash val="solid"/>
              <a:round/>
              <a:headEnd type="none" w="med" len="med"/>
              <a:tailEnd type="none" w="med" len="med"/>
            </a:ln>
          </p:spPr>
        </p:cxnSp>
        <p:cxnSp>
          <p:nvCxnSpPr>
            <p:cNvPr id="96" name="Shape 96"/>
            <p:cNvCxnSpPr/>
            <p:nvPr/>
          </p:nvCxnSpPr>
          <p:spPr>
            <a:xfrm>
              <a:off x="2057400" y="3307230"/>
              <a:ext cx="3230117" cy="0"/>
            </a:xfrm>
            <a:prstGeom prst="straightConnector1">
              <a:avLst/>
            </a:prstGeom>
            <a:noFill/>
            <a:ln w="25400" cap="flat" cmpd="sng">
              <a:solidFill>
                <a:srgbClr val="3C6396"/>
              </a:solidFill>
              <a:prstDash val="solid"/>
              <a:round/>
              <a:headEnd type="none" w="med" len="med"/>
              <a:tailEnd type="none" w="med" len="med"/>
            </a:ln>
          </p:spPr>
        </p:cxnSp>
        <p:cxnSp>
          <p:nvCxnSpPr>
            <p:cNvPr id="97" name="Shape 97"/>
            <p:cNvCxnSpPr/>
            <p:nvPr/>
          </p:nvCxnSpPr>
          <p:spPr>
            <a:xfrm>
              <a:off x="2057400" y="2525416"/>
              <a:ext cx="3230117" cy="0"/>
            </a:xfrm>
            <a:prstGeom prst="straightConnector1">
              <a:avLst/>
            </a:prstGeom>
            <a:noFill/>
            <a:ln w="25400" cap="flat" cmpd="sng">
              <a:solidFill>
                <a:srgbClr val="3C6396"/>
              </a:solidFill>
              <a:prstDash val="solid"/>
              <a:round/>
              <a:headEnd type="none" w="med" len="med"/>
              <a:tailEnd type="none" w="med" len="med"/>
            </a:ln>
          </p:spPr>
        </p:cxnSp>
        <p:cxnSp>
          <p:nvCxnSpPr>
            <p:cNvPr id="98" name="Shape 98"/>
            <p:cNvCxnSpPr/>
            <p:nvPr/>
          </p:nvCxnSpPr>
          <p:spPr>
            <a:xfrm>
              <a:off x="2057400" y="1792983"/>
              <a:ext cx="3558478" cy="0"/>
            </a:xfrm>
            <a:prstGeom prst="straightConnector1">
              <a:avLst/>
            </a:prstGeom>
            <a:noFill/>
            <a:ln w="25400" cap="flat" cmpd="sng">
              <a:solidFill>
                <a:srgbClr val="3C6396"/>
              </a:solidFill>
              <a:prstDash val="solid"/>
              <a:round/>
              <a:headEnd type="none" w="med" len="med"/>
              <a:tailEnd type="none" w="med" len="med"/>
            </a:ln>
          </p:spPr>
        </p:cxnSp>
        <p:cxnSp>
          <p:nvCxnSpPr>
            <p:cNvPr id="99" name="Shape 99"/>
            <p:cNvCxnSpPr/>
            <p:nvPr/>
          </p:nvCxnSpPr>
          <p:spPr>
            <a:xfrm>
              <a:off x="2057400" y="1167533"/>
              <a:ext cx="4161297" cy="0"/>
            </a:xfrm>
            <a:prstGeom prst="straightConnector1">
              <a:avLst/>
            </a:prstGeom>
            <a:noFill/>
            <a:ln w="25400" cap="flat" cmpd="sng">
              <a:solidFill>
                <a:srgbClr val="3C6396"/>
              </a:solidFill>
              <a:prstDash val="solid"/>
              <a:round/>
              <a:headEnd type="none" w="med" len="med"/>
              <a:tailEnd type="none" w="med" len="med"/>
            </a:ln>
          </p:spPr>
        </p:cxnSp>
        <p:sp>
          <p:nvSpPr>
            <p:cNvPr id="100" name="Shape 100"/>
            <p:cNvSpPr/>
            <p:nvPr/>
          </p:nvSpPr>
          <p:spPr>
            <a:xfrm>
              <a:off x="0" y="858923"/>
              <a:ext cx="4114800" cy="4114800"/>
            </a:xfrm>
            <a:prstGeom prst="ellipse">
              <a:avLst/>
            </a:prstGeom>
            <a:blipFill rotWithShape="1">
              <a:blip r:embed="rId3">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rot="10800000" flipH="1">
              <a:off x="1810538" y="3634269"/>
              <a:ext cx="473233" cy="22629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2" name="Shape 102"/>
            <p:cNvSpPr txBox="1"/>
            <p:nvPr/>
          </p:nvSpPr>
          <p:spPr>
            <a:xfrm rot="10800000">
              <a:off x="1810538" y="3634269"/>
              <a:ext cx="473233" cy="226291"/>
            </a:xfrm>
            <a:prstGeom prst="rect">
              <a:avLst/>
            </a:prstGeom>
            <a:noFill/>
            <a:ln>
              <a:noFill/>
            </a:ln>
          </p:spPr>
          <p:txBody>
            <a:bodyPr lIns="0" tIns="0" rIns="0" bIns="0" anchor="b" anchorCtr="0">
              <a:noAutofit/>
            </a:bodyPr>
            <a:lstStyle/>
            <a:p>
              <a:pPr marL="0" marR="0" lvl="0" indent="0" algn="ctr" rtl="0">
                <a:lnSpc>
                  <a:spcPct val="90000"/>
                </a:lnSpc>
                <a:spcBef>
                  <a:spcPts val="0"/>
                </a:spcBef>
                <a:spcAft>
                  <a:spcPts val="385"/>
                </a:spcAft>
                <a:buSzPct val="25000"/>
                <a:buNone/>
              </a:pPr>
              <a:r>
                <a:rPr lang="pt-BR" sz="1100" b="0" i="0" u="none" strike="noStrike" cap="none">
                  <a:solidFill>
                    <a:schemeClr val="lt1"/>
                  </a:solidFill>
                  <a:latin typeface="Calibri"/>
                  <a:ea typeface="Calibri"/>
                  <a:cs typeface="Calibri"/>
                  <a:sym typeface="Calibri"/>
                </a:rPr>
                <a:t>Moodle</a:t>
              </a:r>
            </a:p>
          </p:txBody>
        </p:sp>
        <p:sp>
          <p:nvSpPr>
            <p:cNvPr id="103" name="Shape 103"/>
            <p:cNvSpPr/>
            <p:nvPr/>
          </p:nvSpPr>
          <p:spPr>
            <a:xfrm>
              <a:off x="5910087" y="858923"/>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6527307" y="858923"/>
              <a:ext cx="888384"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txBox="1"/>
            <p:nvPr/>
          </p:nvSpPr>
          <p:spPr>
            <a:xfrm>
              <a:off x="6527307" y="858923"/>
              <a:ext cx="888384"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a:solidFill>
                    <a:schemeClr val="dk1"/>
                  </a:solidFill>
                  <a:latin typeface="Calibri"/>
                  <a:ea typeface="Calibri"/>
                  <a:cs typeface="Calibri"/>
                  <a:sym typeface="Calibri"/>
                </a:rPr>
                <a:t>Acesso</a:t>
              </a:r>
            </a:p>
          </p:txBody>
        </p:sp>
        <p:sp>
          <p:nvSpPr>
            <p:cNvPr id="106" name="Shape 106"/>
            <p:cNvSpPr/>
            <p:nvPr/>
          </p:nvSpPr>
          <p:spPr>
            <a:xfrm>
              <a:off x="5307269" y="1484373"/>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924489" y="1484373"/>
              <a:ext cx="878823"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txBox="1"/>
            <p:nvPr/>
          </p:nvSpPr>
          <p:spPr>
            <a:xfrm>
              <a:off x="5924489" y="1484373"/>
              <a:ext cx="878823"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a:solidFill>
                    <a:schemeClr val="dk1"/>
                  </a:solidFill>
                  <a:latin typeface="Calibri"/>
                  <a:ea typeface="Calibri"/>
                  <a:cs typeface="Calibri"/>
                  <a:sym typeface="Calibri"/>
                </a:rPr>
                <a:t>Página Inicial</a:t>
              </a:r>
            </a:p>
          </p:txBody>
        </p:sp>
        <p:sp>
          <p:nvSpPr>
            <p:cNvPr id="109" name="Shape 109"/>
            <p:cNvSpPr/>
            <p:nvPr/>
          </p:nvSpPr>
          <p:spPr>
            <a:xfrm>
              <a:off x="4978907" y="2216807"/>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5596128" y="2216807"/>
              <a:ext cx="1226210"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1" name="Shape 111"/>
            <p:cNvSpPr txBox="1"/>
            <p:nvPr/>
          </p:nvSpPr>
          <p:spPr>
            <a:xfrm>
              <a:off x="5596128" y="2216807"/>
              <a:ext cx="1226210"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a:solidFill>
                    <a:schemeClr val="dk1"/>
                  </a:solidFill>
                  <a:latin typeface="Calibri"/>
                  <a:ea typeface="Calibri"/>
                  <a:cs typeface="Calibri"/>
                  <a:sym typeface="Calibri"/>
                </a:rPr>
                <a:t>Preencher perfil</a:t>
              </a:r>
            </a:p>
          </p:txBody>
        </p:sp>
        <p:sp>
          <p:nvSpPr>
            <p:cNvPr id="112" name="Shape 112"/>
            <p:cNvSpPr/>
            <p:nvPr/>
          </p:nvSpPr>
          <p:spPr>
            <a:xfrm>
              <a:off x="4978907" y="2998619"/>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5596128" y="2998619"/>
              <a:ext cx="1300276"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4" name="Shape 114"/>
            <p:cNvSpPr txBox="1"/>
            <p:nvPr/>
          </p:nvSpPr>
          <p:spPr>
            <a:xfrm>
              <a:off x="5596127" y="2998619"/>
              <a:ext cx="1457815"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dirty="0">
                  <a:solidFill>
                    <a:schemeClr val="dk1"/>
                  </a:solidFill>
                  <a:latin typeface="Calibri"/>
                  <a:ea typeface="Calibri"/>
                  <a:cs typeface="Calibri"/>
                  <a:sym typeface="Calibri"/>
                </a:rPr>
                <a:t>Enviar Mensagem</a:t>
              </a:r>
            </a:p>
          </p:txBody>
        </p:sp>
        <p:sp>
          <p:nvSpPr>
            <p:cNvPr id="115" name="Shape 115"/>
            <p:cNvSpPr/>
            <p:nvPr/>
          </p:nvSpPr>
          <p:spPr>
            <a:xfrm>
              <a:off x="5307269" y="3731053"/>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5924489" y="3731053"/>
              <a:ext cx="1786459"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 name="Shape 117"/>
            <p:cNvSpPr txBox="1"/>
            <p:nvPr/>
          </p:nvSpPr>
          <p:spPr>
            <a:xfrm>
              <a:off x="5924489" y="3731053"/>
              <a:ext cx="1786459"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dirty="0">
                  <a:solidFill>
                    <a:schemeClr val="dk1"/>
                  </a:solidFill>
                  <a:latin typeface="Calibri"/>
                  <a:ea typeface="Calibri"/>
                  <a:cs typeface="Calibri"/>
                  <a:sym typeface="Calibri"/>
                </a:rPr>
                <a:t>Configurando o curso/disciplina</a:t>
              </a:r>
            </a:p>
          </p:txBody>
        </p:sp>
        <p:sp>
          <p:nvSpPr>
            <p:cNvPr id="118" name="Shape 118"/>
            <p:cNvSpPr/>
            <p:nvPr/>
          </p:nvSpPr>
          <p:spPr>
            <a:xfrm>
              <a:off x="5910087" y="4356503"/>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6527307" y="4356503"/>
              <a:ext cx="1702292" cy="61722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 name="Shape 120"/>
            <p:cNvSpPr txBox="1"/>
            <p:nvPr/>
          </p:nvSpPr>
          <p:spPr>
            <a:xfrm>
              <a:off x="6527307" y="4356503"/>
              <a:ext cx="1702292" cy="617220"/>
            </a:xfrm>
            <a:prstGeom prst="rect">
              <a:avLst/>
            </a:prstGeom>
            <a:noFill/>
            <a:ln>
              <a:noFill/>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a:solidFill>
                    <a:schemeClr val="dk1"/>
                  </a:solidFill>
                  <a:latin typeface="Calibri"/>
                  <a:ea typeface="Calibri"/>
                  <a:cs typeface="Calibri"/>
                  <a:sym typeface="Calibri"/>
                </a:rPr>
                <a:t>Acrescentando Recursos</a:t>
              </a:r>
            </a:p>
          </p:txBody>
        </p:sp>
      </p:grpSp>
      <p:sp>
        <p:nvSpPr>
          <p:cNvPr id="121" name="Shape 121"/>
          <p:cNvSpPr/>
          <p:nvPr/>
        </p:nvSpPr>
        <p:spPr>
          <a:xfrm>
            <a:off x="3262422" y="5820953"/>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22" name="Shape 122"/>
          <p:cNvGrpSpPr/>
          <p:nvPr/>
        </p:nvGrpSpPr>
        <p:grpSpPr>
          <a:xfrm>
            <a:off x="4049267" y="5711002"/>
            <a:ext cx="1702292" cy="865166"/>
            <a:chOff x="6527307" y="4356503"/>
            <a:chExt cx="1702292" cy="617220"/>
          </a:xfrm>
        </p:grpSpPr>
        <p:sp>
          <p:nvSpPr>
            <p:cNvPr id="123" name="Shape 123">
              <a:hlinkClick r:id="rId4"/>
            </p:cNvPr>
            <p:cNvSpPr/>
            <p:nvPr/>
          </p:nvSpPr>
          <p:spPr>
            <a:xfrm>
              <a:off x="6527307" y="4356503"/>
              <a:ext cx="1702292" cy="617220"/>
            </a:xfrm>
            <a:prstGeom prst="rect">
              <a:avLst/>
            </a:prstGeom>
            <a:noFill/>
            <a:ln w="9525" cap="flat" cmpd="sng">
              <a:solidFill>
                <a:schemeClr val="dk1">
                  <a:alpha val="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a:hlinkClick r:id="rId5"/>
            </p:cNvPr>
            <p:cNvSpPr/>
            <p:nvPr/>
          </p:nvSpPr>
          <p:spPr>
            <a:xfrm>
              <a:off x="6527307" y="4356503"/>
              <a:ext cx="1702292" cy="617220"/>
            </a:xfrm>
            <a:prstGeom prst="rect">
              <a:avLst/>
            </a:prstGeom>
            <a:noFill/>
            <a:ln w="9525" cap="flat" cmpd="sng">
              <a:solidFill>
                <a:srgbClr val="000000"/>
              </a:solidFill>
              <a:prstDash val="solid"/>
              <a:round/>
              <a:headEnd type="none" w="med" len="med"/>
              <a:tailEnd type="none" w="med" len="med"/>
            </a:ln>
          </p:spPr>
          <p:txBody>
            <a:bodyPr lIns="76200" tIns="0" rIns="76200" bIns="0" anchor="ctr" anchorCtr="0">
              <a:noAutofit/>
            </a:bodyPr>
            <a:lstStyle/>
            <a:p>
              <a:pPr marL="0" marR="0" lvl="0" indent="0" algn="l" rtl="0">
                <a:lnSpc>
                  <a:spcPct val="90000"/>
                </a:lnSpc>
                <a:spcBef>
                  <a:spcPts val="0"/>
                </a:spcBef>
                <a:spcAft>
                  <a:spcPts val="700"/>
                </a:spcAft>
                <a:buSzPct val="25000"/>
                <a:buNone/>
              </a:pPr>
              <a:r>
                <a:rPr lang="pt-BR" sz="2000" b="0" i="0" u="none" strike="noStrike" cap="none" dirty="0" smtClean="0">
                  <a:solidFill>
                    <a:schemeClr val="dk1"/>
                  </a:solidFill>
                  <a:latin typeface="Calibri"/>
                  <a:ea typeface="Calibri"/>
                  <a:cs typeface="Calibri"/>
                  <a:sym typeface="Calibri"/>
                </a:rPr>
                <a:t>Recursos mais recentes do  </a:t>
              </a:r>
              <a:r>
                <a:rPr lang="pt-BR" sz="2000" b="0" i="0" u="none" strike="noStrike" cap="none" dirty="0" err="1" smtClean="0">
                  <a:solidFill>
                    <a:schemeClr val="dk1"/>
                  </a:solidFill>
                  <a:latin typeface="Calibri"/>
                  <a:ea typeface="Calibri"/>
                  <a:cs typeface="Calibri"/>
                  <a:sym typeface="Calibri"/>
                </a:rPr>
                <a:t>Moodle</a:t>
              </a:r>
              <a:endParaRPr lang="pt-BR" sz="2000" b="0" i="0" u="none" strike="noStrike" cap="none" dirty="0">
                <a:solidFill>
                  <a:schemeClr val="dk1"/>
                </a:solidFill>
                <a:latin typeface="Calibri"/>
                <a:ea typeface="Calibri"/>
                <a:cs typeface="Calibri"/>
                <a:sym typeface="Calibri"/>
              </a:endParaRPr>
            </a:p>
          </p:txBody>
        </p:sp>
      </p:grpSp>
      <p:sp>
        <p:nvSpPr>
          <p:cNvPr id="125" name="Shape 125"/>
          <p:cNvSpPr/>
          <p:nvPr/>
        </p:nvSpPr>
        <p:spPr>
          <a:xfrm>
            <a:off x="0" y="6113873"/>
            <a:ext cx="3203847" cy="744126"/>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6" name="Shape 126"/>
          <p:cNvSpPr/>
          <p:nvPr/>
        </p:nvSpPr>
        <p:spPr>
          <a:xfrm>
            <a:off x="467640" y="5805264"/>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27" name="Shape 127"/>
          <p:cNvGrpSpPr/>
          <p:nvPr/>
        </p:nvGrpSpPr>
        <p:grpSpPr>
          <a:xfrm>
            <a:off x="1195966" y="5834975"/>
            <a:ext cx="1702292" cy="617220"/>
            <a:chOff x="6527307" y="4356503"/>
            <a:chExt cx="1702292" cy="617220"/>
          </a:xfrm>
        </p:grpSpPr>
        <p:sp>
          <p:nvSpPr>
            <p:cNvPr id="128" name="Shape 128">
              <a:hlinkClick r:id="rId4"/>
            </p:cNvPr>
            <p:cNvSpPr/>
            <p:nvPr/>
          </p:nvSpPr>
          <p:spPr>
            <a:xfrm>
              <a:off x="6527307" y="4356503"/>
              <a:ext cx="1702292" cy="617220"/>
            </a:xfrm>
            <a:prstGeom prst="rect">
              <a:avLst/>
            </a:prstGeom>
            <a:noFill/>
            <a:ln w="9525" cap="flat" cmpd="sng">
              <a:solidFill>
                <a:schemeClr val="dk1">
                  <a:alpha val="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a:hlinkClick r:id="rId6"/>
            </p:cNvPr>
            <p:cNvSpPr/>
            <p:nvPr/>
          </p:nvSpPr>
          <p:spPr>
            <a:xfrm>
              <a:off x="6527307" y="4356503"/>
              <a:ext cx="1702292" cy="617220"/>
            </a:xfrm>
            <a:prstGeom prst="rect">
              <a:avLst/>
            </a:prstGeom>
            <a:noFill/>
            <a:ln w="9525" cap="flat" cmpd="sng">
              <a:solidFill>
                <a:srgbClr val="000000"/>
              </a:solidFill>
              <a:prstDash val="solid"/>
              <a:round/>
              <a:headEnd type="none" w="med" len="med"/>
              <a:tailEnd type="none" w="med" len="med"/>
            </a:ln>
          </p:spPr>
          <p:txBody>
            <a:bodyPr lIns="76200" tIns="0" rIns="76200" bIns="0" anchor="ctr" anchorCtr="0">
              <a:noAutofit/>
            </a:bodyPr>
            <a:lstStyle/>
            <a:p>
              <a:pPr marL="0" marR="0" lvl="0" indent="0" algn="l" rtl="0">
                <a:lnSpc>
                  <a:spcPct val="90000"/>
                </a:lnSpc>
                <a:spcBef>
                  <a:spcPts val="0"/>
                </a:spcBef>
                <a:spcAft>
                  <a:spcPts val="0"/>
                </a:spcAft>
                <a:buSzPct val="25000"/>
                <a:buNone/>
              </a:pPr>
              <a:r>
                <a:rPr lang="pt-BR" sz="2000" b="0" i="0" u="none" strike="noStrike" cap="none" dirty="0">
                  <a:solidFill>
                    <a:schemeClr val="dk1"/>
                  </a:solidFill>
                  <a:latin typeface="Calibri"/>
                  <a:ea typeface="Calibri"/>
                  <a:cs typeface="Calibri"/>
                  <a:sym typeface="Calibri"/>
                </a:rPr>
                <a:t>Acrescentando </a:t>
              </a:r>
            </a:p>
            <a:p>
              <a:pPr marL="0" marR="0" lvl="0" indent="0" algn="l" rtl="0">
                <a:lnSpc>
                  <a:spcPct val="90000"/>
                </a:lnSpc>
                <a:spcBef>
                  <a:spcPts val="700"/>
                </a:spcBef>
                <a:spcAft>
                  <a:spcPts val="700"/>
                </a:spcAft>
                <a:buSzPct val="25000"/>
                <a:buNone/>
              </a:pPr>
              <a:r>
                <a:rPr lang="pt-BR" sz="2000" b="0" i="0" u="none" strike="noStrike" cap="none" dirty="0">
                  <a:solidFill>
                    <a:schemeClr val="dk1"/>
                  </a:solidFill>
                  <a:latin typeface="Calibri"/>
                  <a:ea typeface="Calibri"/>
                  <a:cs typeface="Calibri"/>
                  <a:sym typeface="Calibri"/>
                </a:rPr>
                <a:t>Atividades</a:t>
              </a:r>
            </a:p>
          </p:txBody>
        </p:sp>
      </p:grpSp>
      <p:sp>
        <p:nvSpPr>
          <p:cNvPr id="130" name="Shape 130"/>
          <p:cNvSpPr/>
          <p:nvPr/>
        </p:nvSpPr>
        <p:spPr>
          <a:xfrm>
            <a:off x="5932748" y="5808260"/>
            <a:ext cx="617220" cy="617220"/>
          </a:xfrm>
          <a:prstGeom prst="ellipse">
            <a:avLst/>
          </a:prstGeom>
          <a:solidFill>
            <a:srgbClr val="D0DDE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31" name="Shape 131"/>
          <p:cNvGrpSpPr/>
          <p:nvPr/>
        </p:nvGrpSpPr>
        <p:grpSpPr>
          <a:xfrm>
            <a:off x="6703466" y="5802960"/>
            <a:ext cx="1702292" cy="617220"/>
            <a:chOff x="6527307" y="4356503"/>
            <a:chExt cx="1702292" cy="617220"/>
          </a:xfrm>
        </p:grpSpPr>
        <p:sp>
          <p:nvSpPr>
            <p:cNvPr id="132" name="Shape 132">
              <a:hlinkClick r:id="rId4"/>
            </p:cNvPr>
            <p:cNvSpPr/>
            <p:nvPr/>
          </p:nvSpPr>
          <p:spPr>
            <a:xfrm>
              <a:off x="6527307" y="4356503"/>
              <a:ext cx="1702292" cy="617220"/>
            </a:xfrm>
            <a:prstGeom prst="rect">
              <a:avLst/>
            </a:prstGeom>
            <a:noFill/>
            <a:ln w="9525" cap="flat" cmpd="sng">
              <a:solidFill>
                <a:schemeClr val="dk1">
                  <a:alpha val="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a:hlinkClick r:id="rId7"/>
            </p:cNvPr>
            <p:cNvSpPr/>
            <p:nvPr/>
          </p:nvSpPr>
          <p:spPr>
            <a:xfrm>
              <a:off x="6527307" y="4356503"/>
              <a:ext cx="1702292" cy="617220"/>
            </a:xfrm>
            <a:prstGeom prst="rect">
              <a:avLst/>
            </a:prstGeom>
            <a:noFill/>
            <a:ln w="9525" cap="flat" cmpd="sng">
              <a:solidFill>
                <a:srgbClr val="000000"/>
              </a:solidFill>
              <a:prstDash val="solid"/>
              <a:round/>
              <a:headEnd type="none" w="med" len="med"/>
              <a:tailEnd type="none" w="med" len="med"/>
            </a:ln>
          </p:spPr>
          <p:txBody>
            <a:bodyPr lIns="76200" tIns="0" rIns="76200" bIns="0" anchor="ctr" anchorCtr="0">
              <a:noAutofit/>
            </a:bodyPr>
            <a:lstStyle/>
            <a:p>
              <a:pPr marL="0" marR="0" lvl="0" indent="0" algn="l" rtl="0">
                <a:spcBef>
                  <a:spcPts val="0"/>
                </a:spcBef>
                <a:buSzPct val="25000"/>
                <a:buNone/>
              </a:pPr>
              <a:r>
                <a:rPr lang="pt-BR" sz="2000" b="0" i="0" u="none" strike="noStrike" cap="none" dirty="0">
                  <a:solidFill>
                    <a:schemeClr val="dk1"/>
                  </a:solidFill>
                  <a:latin typeface="Calibri"/>
                  <a:ea typeface="Calibri"/>
                  <a:cs typeface="Calibri"/>
                  <a:sym typeface="Calibri"/>
                </a:rPr>
                <a:t>Solicitação de Turmas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l="6358" t="3173" r="29721" b="6250"/>
          <a:stretch/>
        </p:blipFill>
        <p:spPr>
          <a:xfrm>
            <a:off x="340831" y="31367"/>
            <a:ext cx="8316686" cy="6625772"/>
          </a:xfrm>
          <a:prstGeom prst="rect">
            <a:avLst/>
          </a:prstGeom>
          <a:noFill/>
          <a:ln w="9525" cap="flat" cmpd="sng">
            <a:solidFill>
              <a:schemeClr val="dk1"/>
            </a:solidFill>
            <a:prstDash val="solid"/>
            <a:miter/>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Enviar mensagem</a:t>
            </a: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O Bloco Mensagens permite que os participantes de sua área de trabalho, enviem e verifiquem o recebimento de uma mensagem enviada via sala de aula do </a:t>
            </a:r>
            <a:r>
              <a:rPr lang="pt-BR" sz="2200" b="0" i="0" u="none" strike="noStrike" cap="none" dirty="0" err="1">
                <a:solidFill>
                  <a:schemeClr val="dk1"/>
                </a:solidFill>
                <a:latin typeface="Calibri"/>
                <a:ea typeface="Calibri"/>
                <a:cs typeface="Calibri"/>
                <a:sym typeface="Calibri"/>
              </a:rPr>
              <a:t>Moodle</a:t>
            </a:r>
            <a:r>
              <a:rPr lang="pt-BR" sz="2200" b="0" i="0" u="none" strike="noStrike" cap="none" dirty="0">
                <a:solidFill>
                  <a:schemeClr val="dk1"/>
                </a:solidFill>
                <a:latin typeface="Calibri"/>
                <a:ea typeface="Calibri"/>
                <a:cs typeface="Calibri"/>
                <a:sym typeface="Calibri"/>
              </a:rPr>
              <a:t> de seu professor, tutor ou colega. </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Caso o participante não esteja online, ou seja, conectado ao </a:t>
            </a:r>
            <a:r>
              <a:rPr lang="pt-BR" sz="2200" b="0" i="0" u="none" strike="noStrike" cap="none" dirty="0" err="1">
                <a:solidFill>
                  <a:schemeClr val="dk1"/>
                </a:solidFill>
                <a:latin typeface="Calibri"/>
                <a:ea typeface="Calibri"/>
                <a:cs typeface="Calibri"/>
                <a:sym typeface="Calibri"/>
              </a:rPr>
              <a:t>Moodle</a:t>
            </a:r>
            <a:r>
              <a:rPr lang="pt-BR" sz="2200" b="0" i="0" u="none" strike="noStrike" cap="none" dirty="0">
                <a:solidFill>
                  <a:schemeClr val="dk1"/>
                </a:solidFill>
                <a:latin typeface="Calibri"/>
                <a:ea typeface="Calibri"/>
                <a:cs typeface="Calibri"/>
                <a:sym typeface="Calibri"/>
              </a:rPr>
              <a:t>, ao mesmo tempo que o professor, mesmo assim ele receberá um aviso que possui novas mensagens, assim que se </a:t>
            </a:r>
            <a:r>
              <a:rPr lang="pt-BR" sz="2200" b="0" i="0" u="none" strike="noStrike" cap="none" dirty="0" err="1">
                <a:solidFill>
                  <a:schemeClr val="dk1"/>
                </a:solidFill>
                <a:latin typeface="Calibri"/>
                <a:ea typeface="Calibri"/>
                <a:cs typeface="Calibri"/>
                <a:sym typeface="Calibri"/>
              </a:rPr>
              <a:t>logar</a:t>
            </a:r>
            <a:r>
              <a:rPr lang="pt-BR" sz="2200" b="0" i="0" u="none" strike="noStrike" cap="none" dirty="0">
                <a:solidFill>
                  <a:schemeClr val="dk1"/>
                </a:solidFill>
                <a:latin typeface="Calibri"/>
                <a:ea typeface="Calibri"/>
                <a:cs typeface="Calibri"/>
                <a:sym typeface="Calibri"/>
              </a:rPr>
              <a:t> no </a:t>
            </a:r>
            <a:r>
              <a:rPr lang="pt-BR" sz="2200" b="0" i="0" u="none" strike="noStrike" cap="none" dirty="0" err="1" smtClean="0">
                <a:solidFill>
                  <a:schemeClr val="dk1"/>
                </a:solidFill>
                <a:latin typeface="Calibri"/>
                <a:ea typeface="Calibri"/>
                <a:cs typeface="Calibri"/>
                <a:sym typeface="Calibri"/>
              </a:rPr>
              <a:t>Moodle</a:t>
            </a:r>
            <a:r>
              <a:rPr lang="pt-BR" sz="2200" b="0" i="0" u="none" strike="noStrike" cap="none" dirty="0" smtClean="0">
                <a:solidFill>
                  <a:schemeClr val="dk1"/>
                </a:solidFill>
                <a:latin typeface="Calibri"/>
                <a:ea typeface="Calibri"/>
                <a:cs typeface="Calibri"/>
                <a:sym typeface="Calibri"/>
              </a:rPr>
              <a:t>.</a:t>
            </a:r>
            <a:endParaRPr lang="pt-BR" sz="2200" b="0" i="0" u="none" strike="noStrike" cap="none" dirty="0">
              <a:solidFill>
                <a:schemeClr val="dk1"/>
              </a:solidFill>
              <a:latin typeface="Calibri"/>
              <a:ea typeface="Calibri"/>
              <a:cs typeface="Calibri"/>
              <a:sym typeface="Calibri"/>
            </a:endParaRPr>
          </a:p>
        </p:txBody>
      </p:sp>
      <p:sp>
        <p:nvSpPr>
          <p:cNvPr id="254" name="Shape 254"/>
          <p:cNvSpPr/>
          <p:nvPr/>
        </p:nvSpPr>
        <p:spPr>
          <a:xfrm>
            <a:off x="359532"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55" name="Shape 255"/>
          <p:cNvSpPr/>
          <p:nvPr/>
        </p:nvSpPr>
        <p:spPr>
          <a:xfrm>
            <a:off x="3167843"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Bloco Mensagem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dirty="0">
                <a:solidFill>
                  <a:schemeClr val="dk1"/>
                </a:solidFill>
                <a:latin typeface="Calibri"/>
                <a:ea typeface="Calibri"/>
                <a:cs typeface="Calibri"/>
                <a:sym typeface="Calibri"/>
              </a:rPr>
              <a:t>Configurando o </a:t>
            </a:r>
            <a:r>
              <a:rPr lang="pt-BR" sz="3200" b="0" i="0" u="none" strike="noStrike" cap="none" dirty="0" smtClean="0">
                <a:solidFill>
                  <a:schemeClr val="dk1"/>
                </a:solidFill>
                <a:latin typeface="Calibri"/>
                <a:ea typeface="Calibri"/>
                <a:cs typeface="Calibri"/>
                <a:sym typeface="Calibri"/>
              </a:rPr>
              <a:t>curso/disciplina</a:t>
            </a:r>
            <a:endParaRPr lang="pt-BR" sz="3200" b="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Todas as atividades que o professor definir como avaliativas (atribuição de grau ou conceito) em um curso/disciplina ficam registradas no Relatório de Notas. </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Esse recurso possibilita ao aluno a visualização do seu desempenho nas atividades de aula de forma individual. </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Somente o professor e os tutores visualizam a nota da turma, em geral. </a:t>
            </a:r>
          </a:p>
        </p:txBody>
      </p:sp>
      <p:sp>
        <p:nvSpPr>
          <p:cNvPr id="278" name="Shape 278">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grpSp>
        <p:nvGrpSpPr>
          <p:cNvPr id="279" name="Shape 279"/>
          <p:cNvGrpSpPr/>
          <p:nvPr/>
        </p:nvGrpSpPr>
        <p:grpSpPr>
          <a:xfrm>
            <a:off x="755575" y="615222"/>
            <a:ext cx="7851681" cy="660329"/>
            <a:chOff x="317495" y="205750"/>
            <a:chExt cx="7851681" cy="429335"/>
          </a:xfrm>
        </p:grpSpPr>
        <p:sp>
          <p:nvSpPr>
            <p:cNvPr id="280" name="Shape 280"/>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Notas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14398" y="1453556"/>
            <a:ext cx="7164659" cy="4030121"/>
          </a:xfrm>
          <a:prstGeom prst="rect">
            <a:avLst/>
          </a:prstGeom>
        </p:spPr>
      </p:pic>
      <p:cxnSp>
        <p:nvCxnSpPr>
          <p:cNvPr id="5" name="Shape 180"/>
          <p:cNvCxnSpPr/>
          <p:nvPr/>
        </p:nvCxnSpPr>
        <p:spPr>
          <a:xfrm>
            <a:off x="4496727" y="783771"/>
            <a:ext cx="2317730" cy="1545772"/>
          </a:xfrm>
          <a:prstGeom prst="straightConnector1">
            <a:avLst/>
          </a:prstGeom>
          <a:noFill/>
          <a:ln w="952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93963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973289" y="1723133"/>
            <a:ext cx="7212768" cy="4057182"/>
          </a:xfrm>
          <a:prstGeom prst="rect">
            <a:avLst/>
          </a:prstGeom>
        </p:spPr>
      </p:pic>
      <p:grpSp>
        <p:nvGrpSpPr>
          <p:cNvPr id="286" name="Shape 286"/>
          <p:cNvGrpSpPr/>
          <p:nvPr/>
        </p:nvGrpSpPr>
        <p:grpSpPr>
          <a:xfrm>
            <a:off x="755575" y="615222"/>
            <a:ext cx="7851681" cy="660329"/>
            <a:chOff x="317495" y="205750"/>
            <a:chExt cx="7851681" cy="429335"/>
          </a:xfrm>
        </p:grpSpPr>
        <p:sp>
          <p:nvSpPr>
            <p:cNvPr id="287" name="Shape 287"/>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Notas</a:t>
              </a:r>
            </a:p>
          </p:txBody>
        </p:sp>
      </p:grpSp>
      <p:sp>
        <p:nvSpPr>
          <p:cNvPr id="291" name="Shape 291">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Obter Relatórios variados de acesso às atividades e visitas aos materiais de um curso/disciplina.</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 professor precisa ir até ao bloco “participantes”, localizado no lado esquerdo da tela da área de trabalho</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Basta clicar sobre o nome do participante para visualizar as opções de perfil e relatórios.</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p:txBody>
      </p:sp>
      <p:grpSp>
        <p:nvGrpSpPr>
          <p:cNvPr id="297" name="Shape 297"/>
          <p:cNvGrpSpPr/>
          <p:nvPr/>
        </p:nvGrpSpPr>
        <p:grpSpPr>
          <a:xfrm>
            <a:off x="755575" y="615222"/>
            <a:ext cx="7851681" cy="660329"/>
            <a:chOff x="317495" y="205750"/>
            <a:chExt cx="7851681" cy="429335"/>
          </a:xfrm>
        </p:grpSpPr>
        <p:sp>
          <p:nvSpPr>
            <p:cNvPr id="298" name="Shape 298"/>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9" name="Shape 299"/>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Relatórios</a:t>
              </a:r>
            </a:p>
          </p:txBody>
        </p:sp>
      </p:grpSp>
      <p:sp>
        <p:nvSpPr>
          <p:cNvPr id="300" name="Shape 300">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73034" y="870856"/>
            <a:ext cx="8448375" cy="4752211"/>
          </a:xfrm>
          <a:prstGeom prst="rect">
            <a:avLst/>
          </a:prstGeom>
        </p:spPr>
      </p:pic>
    </p:spTree>
    <p:extLst>
      <p:ext uri="{BB962C8B-B14F-4D97-AF65-F5344CB8AC3E}">
        <p14:creationId xmlns:p14="http://schemas.microsoft.com/office/powerpoint/2010/main" val="60586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No perfil do aluno, é possível ter acesso a diversas informações: à data do último acesso do aluno; às mensagens postadas pelo aluno nos fóruns do curso e aos Relatórios de atividades. Para acessar professor deverá clicar em Relatórios das atividades.</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p:txBody>
      </p:sp>
      <p:grpSp>
        <p:nvGrpSpPr>
          <p:cNvPr id="306" name="Shape 306"/>
          <p:cNvGrpSpPr/>
          <p:nvPr/>
        </p:nvGrpSpPr>
        <p:grpSpPr>
          <a:xfrm>
            <a:off x="755575" y="615222"/>
            <a:ext cx="7851681" cy="660329"/>
            <a:chOff x="317495" y="205750"/>
            <a:chExt cx="7851681" cy="429335"/>
          </a:xfrm>
        </p:grpSpPr>
        <p:sp>
          <p:nvSpPr>
            <p:cNvPr id="307" name="Shape 307"/>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Relatórios</a:t>
              </a:r>
            </a:p>
          </p:txBody>
        </p:sp>
      </p:grpSp>
      <p:sp>
        <p:nvSpPr>
          <p:cNvPr id="311" name="Shape 311">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07120" y="646770"/>
            <a:ext cx="8284117" cy="4659816"/>
          </a:xfrm>
          <a:prstGeom prst="rect">
            <a:avLst/>
          </a:prstGeom>
        </p:spPr>
      </p:pic>
      <p:cxnSp>
        <p:nvCxnSpPr>
          <p:cNvPr id="5" name="Shape 310"/>
          <p:cNvCxnSpPr/>
          <p:nvPr/>
        </p:nvCxnSpPr>
        <p:spPr>
          <a:xfrm>
            <a:off x="607120" y="3143401"/>
            <a:ext cx="1765600" cy="1152128"/>
          </a:xfrm>
          <a:prstGeom prst="straightConnector1">
            <a:avLst/>
          </a:prstGeom>
          <a:noFill/>
          <a:ln w="38100"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338399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a:solidFill>
                  <a:schemeClr val="dk1"/>
                </a:solidFill>
                <a:latin typeface="Calibri"/>
                <a:ea typeface="Calibri"/>
                <a:cs typeface="Calibri"/>
                <a:sym typeface="Calibri"/>
              </a:rPr>
              <a:t>Moodle</a:t>
            </a:r>
          </a:p>
        </p:txBody>
      </p:sp>
      <p:sp>
        <p:nvSpPr>
          <p:cNvPr id="139" name="Shape 139"/>
          <p:cNvSpPr txBox="1">
            <a:spLocks noGrp="1"/>
          </p:cNvSpPr>
          <p:nvPr>
            <p:ph type="body" idx="1"/>
          </p:nvPr>
        </p:nvSpPr>
        <p:spPr>
          <a:xfrm>
            <a:off x="457200" y="1600200"/>
            <a:ext cx="8229600" cy="4525963"/>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342900" marR="0" lvl="0" indent="-342900" algn="just"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Moodle é um sistema de administração de atividades educacionais destinado à criação de comunidades on-line, em ambientes virtuais voltados para a aprendizagem.</a:t>
            </a:r>
          </a:p>
          <a:p>
            <a:pPr marL="342900" marR="0" lvl="0" indent="-342900" algn="just"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Criado em 2001 pelo educador e cientista computacional Martin Dougiamas, a plataforma está em desenvolvimento constante, tendo como filosofia uma abordagem social construtivista da educação.</a:t>
            </a:r>
          </a:p>
        </p:txBody>
      </p:sp>
      <p:sp>
        <p:nvSpPr>
          <p:cNvPr id="140" name="Shape 140"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55082" y="772886"/>
            <a:ext cx="8128000" cy="4572000"/>
          </a:xfrm>
          <a:prstGeom prst="rect">
            <a:avLst/>
          </a:prstGeom>
        </p:spPr>
      </p:pic>
      <p:cxnSp>
        <p:nvCxnSpPr>
          <p:cNvPr id="5" name="Shape 310"/>
          <p:cNvCxnSpPr/>
          <p:nvPr/>
        </p:nvCxnSpPr>
        <p:spPr>
          <a:xfrm>
            <a:off x="3318587" y="2784173"/>
            <a:ext cx="1765600" cy="1152128"/>
          </a:xfrm>
          <a:prstGeom prst="straightConnector1">
            <a:avLst/>
          </a:prstGeom>
          <a:noFill/>
          <a:ln w="38100"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425458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3. Criação de grupos</a:t>
            </a:r>
          </a:p>
        </p:txBody>
      </p:sp>
      <p:sp>
        <p:nvSpPr>
          <p:cNvPr id="317" name="Shape 31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Essa ferramenta serve para o professor realizar atividades em grupos na sua disciplina/curso.</a:t>
            </a:r>
          </a:p>
          <a:p>
            <a:pPr marL="0" marR="0" lvl="0" indent="0" algn="just" rtl="0">
              <a:spcBef>
                <a:spcPts val="44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Este opção permite que uma turma de alunos seja dividida em pequenos ou grandes grupos, sendo que cada grupo poderá ter acesso a um fórum ou a uma sala de bate-papo exclusivo para os participantes do grupo.</a:t>
            </a:r>
          </a:p>
          <a:p>
            <a:pPr marL="0" marR="0" lvl="0" indent="0" algn="just" rtl="0">
              <a:spcBef>
                <a:spcPts val="44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Para criar ou editar os grupos da disciplina clique em USUÁRIOS e após na opção GRUPOS, localizado no bloco ADMINISTRAÇÃO.</a:t>
            </a:r>
          </a:p>
          <a:p>
            <a:pPr marL="0" marR="0" lvl="0" indent="0" algn="just" rtl="0">
              <a:spcBef>
                <a:spcPts val="440"/>
              </a:spcBef>
              <a:buClr>
                <a:schemeClr val="dk1"/>
              </a:buClr>
              <a:buSzPct val="25000"/>
              <a:buFont typeface="Arial"/>
              <a:buNone/>
            </a:pPr>
            <a:endParaRPr sz="2200" b="0" i="0" u="none" strike="noStrike" cap="none">
              <a:solidFill>
                <a:schemeClr val="dk1"/>
              </a:solidFill>
              <a:latin typeface="Calibri"/>
              <a:ea typeface="Calibri"/>
              <a:cs typeface="Calibri"/>
              <a:sym typeface="Calibri"/>
            </a:endParaRPr>
          </a:p>
        </p:txBody>
      </p:sp>
      <p:grpSp>
        <p:nvGrpSpPr>
          <p:cNvPr id="318" name="Shape 318"/>
          <p:cNvGrpSpPr/>
          <p:nvPr/>
        </p:nvGrpSpPr>
        <p:grpSpPr>
          <a:xfrm>
            <a:off x="755575" y="615222"/>
            <a:ext cx="7851681" cy="660329"/>
            <a:chOff x="317495" y="205750"/>
            <a:chExt cx="7851681" cy="429335"/>
          </a:xfrm>
        </p:grpSpPr>
        <p:sp>
          <p:nvSpPr>
            <p:cNvPr id="319" name="Shape 319"/>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0" name="Shape 320"/>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Criação de Grupos</a:t>
              </a:r>
            </a:p>
          </p:txBody>
        </p:sp>
      </p:grpSp>
      <p:sp>
        <p:nvSpPr>
          <p:cNvPr id="321" name="Shape 321">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50127" y="1556188"/>
            <a:ext cx="8043746" cy="4524607"/>
          </a:xfrm>
          <a:prstGeom prst="rect">
            <a:avLst/>
          </a:prstGeom>
        </p:spPr>
      </p:pic>
      <p:sp>
        <p:nvSpPr>
          <p:cNvPr id="326" name="Shape 3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3. Criação de grupos</a:t>
            </a:r>
          </a:p>
        </p:txBody>
      </p:sp>
      <p:grpSp>
        <p:nvGrpSpPr>
          <p:cNvPr id="327" name="Shape 327"/>
          <p:cNvGrpSpPr/>
          <p:nvPr/>
        </p:nvGrpSpPr>
        <p:grpSpPr>
          <a:xfrm>
            <a:off x="755575" y="615222"/>
            <a:ext cx="7851681" cy="660329"/>
            <a:chOff x="317495" y="205750"/>
            <a:chExt cx="7851681" cy="429335"/>
          </a:xfrm>
        </p:grpSpPr>
        <p:sp>
          <p:nvSpPr>
            <p:cNvPr id="328" name="Shape 328"/>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Criação de Grupos</a:t>
              </a:r>
            </a:p>
          </p:txBody>
        </p:sp>
      </p:grpSp>
      <p:cxnSp>
        <p:nvCxnSpPr>
          <p:cNvPr id="331" name="Shape 331"/>
          <p:cNvCxnSpPr/>
          <p:nvPr/>
        </p:nvCxnSpPr>
        <p:spPr>
          <a:xfrm>
            <a:off x="5371933" y="2593257"/>
            <a:ext cx="1440160" cy="720080"/>
          </a:xfrm>
          <a:prstGeom prst="straightConnector1">
            <a:avLst/>
          </a:prstGeom>
          <a:noFill/>
          <a:ln w="28575" cap="flat" cmpd="sng">
            <a:solidFill>
              <a:srgbClr val="FF0000"/>
            </a:solidFill>
            <a:prstDash val="solid"/>
            <a:round/>
            <a:headEnd type="none" w="med" len="med"/>
            <a:tailEnd type="stealth" w="lg" len="lg"/>
          </a:ln>
        </p:spPr>
      </p:cxnSp>
      <p:sp>
        <p:nvSpPr>
          <p:cNvPr id="332" name="Shape 332">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a:solidFill>
                  <a:schemeClr val="dk1"/>
                </a:solidFill>
                <a:latin typeface="Calibri"/>
                <a:ea typeface="Calibri"/>
                <a:cs typeface="Calibri"/>
                <a:sym typeface="Calibri"/>
              </a:rPr>
              <a:t>3. Criação de grupos</a:t>
            </a:r>
          </a:p>
        </p:txBody>
      </p:sp>
      <p:sp>
        <p:nvSpPr>
          <p:cNvPr id="338" name="Shape 338"/>
          <p:cNvSpPr txBox="1">
            <a:spLocks noGrp="1"/>
          </p:cNvSpPr>
          <p:nvPr>
            <p:ph type="body" idx="1"/>
          </p:nvPr>
        </p:nvSpPr>
        <p:spPr>
          <a:xfrm>
            <a:off x="457200" y="1412775"/>
            <a:ext cx="8229600" cy="471338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7619"/>
              <a:buFont typeface="Arial"/>
              <a:buChar char="•"/>
            </a:pPr>
            <a:r>
              <a:rPr lang="pt-BR" sz="2050" b="0" i="0" u="none" strike="noStrike" cap="none">
                <a:solidFill>
                  <a:schemeClr val="dk1"/>
                </a:solidFill>
                <a:latin typeface="Calibri"/>
                <a:ea typeface="Calibri"/>
                <a:cs typeface="Calibri"/>
                <a:sym typeface="Calibri"/>
              </a:rPr>
              <a:t>Selecionando esta opção a seguinte tela aparecerá:</a:t>
            </a: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07"/>
              </a:spcBef>
              <a:buClr>
                <a:schemeClr val="dk1"/>
              </a:buClr>
              <a:buSzPct val="96904"/>
              <a:buFont typeface="Arial"/>
              <a:buNone/>
            </a:pPr>
            <a:endParaRPr sz="205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10"/>
              </a:spcBef>
              <a:buClr>
                <a:schemeClr val="dk1"/>
              </a:buClr>
              <a:buSzPct val="97619"/>
              <a:buFont typeface="Arial"/>
              <a:buChar char="•"/>
            </a:pPr>
            <a:r>
              <a:rPr lang="pt-BR" sz="2050" b="0" i="0" u="none" strike="noStrike" cap="none">
                <a:solidFill>
                  <a:schemeClr val="dk1"/>
                </a:solidFill>
                <a:latin typeface="Calibri"/>
                <a:ea typeface="Calibri"/>
                <a:cs typeface="Calibri"/>
                <a:sym typeface="Calibri"/>
              </a:rPr>
              <a:t>Para iniciar a criação de grupos de trabalho, clique no botão  CRIAR GRUPO.</a:t>
            </a:r>
          </a:p>
        </p:txBody>
      </p:sp>
      <p:grpSp>
        <p:nvGrpSpPr>
          <p:cNvPr id="339" name="Shape 339"/>
          <p:cNvGrpSpPr/>
          <p:nvPr/>
        </p:nvGrpSpPr>
        <p:grpSpPr>
          <a:xfrm>
            <a:off x="755575" y="615222"/>
            <a:ext cx="7851681" cy="660329"/>
            <a:chOff x="317495" y="205750"/>
            <a:chExt cx="7851681" cy="429335"/>
          </a:xfrm>
        </p:grpSpPr>
        <p:sp>
          <p:nvSpPr>
            <p:cNvPr id="340" name="Shape 340"/>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1" name="Shape 341"/>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Criação de Grupos</a:t>
              </a:r>
            </a:p>
          </p:txBody>
        </p:sp>
      </p:grpSp>
      <p:sp>
        <p:nvSpPr>
          <p:cNvPr id="343" name="Shape 343">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pic>
        <p:nvPicPr>
          <p:cNvPr id="2" name="Imagem 1"/>
          <p:cNvPicPr>
            <a:picLocks noChangeAspect="1"/>
          </p:cNvPicPr>
          <p:nvPr/>
        </p:nvPicPr>
        <p:blipFill>
          <a:blip r:embed="rId4"/>
          <a:stretch>
            <a:fillRect/>
          </a:stretch>
        </p:blipFill>
        <p:spPr>
          <a:xfrm>
            <a:off x="1927264" y="2183944"/>
            <a:ext cx="5289472" cy="297532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Este recurso permite que o professor realize a importação de atividades e recursos de qualquer outro curso/disciplina que tenha perfil para edição. Essa funcionalidade auxilia na construção da página, evitando que o professor reconfigure essas atividades e recursos a cada novo curso/disciplina.</a:t>
            </a: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Para realizar a importação o professor deve estar no curso/disciplina que receberá as atividades e recursos importados</a:t>
            </a:r>
            <a:r>
              <a:rPr lang="pt-BR" sz="2200" b="0" i="0" u="none" strike="noStrike" cap="none" dirty="0" smtClean="0">
                <a:solidFill>
                  <a:schemeClr val="dk1"/>
                </a:solidFill>
                <a:latin typeface="Calibri"/>
                <a:ea typeface="Calibri"/>
                <a:cs typeface="Calibri"/>
                <a:sym typeface="Calibri"/>
              </a:rPr>
              <a:t>.</a:t>
            </a:r>
            <a:endParaRPr lang="pt-BR" sz="2200" b="0" i="0" u="none" strike="noStrike" cap="none" dirty="0">
              <a:solidFill>
                <a:schemeClr val="dk1"/>
              </a:solidFill>
              <a:latin typeface="Calibri"/>
              <a:ea typeface="Calibri"/>
              <a:cs typeface="Calibri"/>
              <a:sym typeface="Calibri"/>
            </a:endParaRPr>
          </a:p>
        </p:txBody>
      </p:sp>
      <p:grpSp>
        <p:nvGrpSpPr>
          <p:cNvPr id="349" name="Shape 349"/>
          <p:cNvGrpSpPr/>
          <p:nvPr/>
        </p:nvGrpSpPr>
        <p:grpSpPr>
          <a:xfrm>
            <a:off x="755575" y="615222"/>
            <a:ext cx="7851681" cy="660329"/>
            <a:chOff x="317495" y="205750"/>
            <a:chExt cx="7851681" cy="429335"/>
          </a:xfrm>
        </p:grpSpPr>
        <p:sp>
          <p:nvSpPr>
            <p:cNvPr id="350" name="Shape 350"/>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1" name="Shape 351"/>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Importar</a:t>
              </a:r>
            </a:p>
          </p:txBody>
        </p:sp>
      </p:grpSp>
      <p:sp>
        <p:nvSpPr>
          <p:cNvPr id="352" name="Shape 352">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440985" y="2749838"/>
            <a:ext cx="6262030" cy="3522392"/>
          </a:xfrm>
          <a:prstGeom prst="rect">
            <a:avLst/>
          </a:prstGeom>
        </p:spPr>
      </p:pic>
      <p:sp>
        <p:nvSpPr>
          <p:cNvPr id="357" name="Shape 3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Após escolher qual o curso/disciplina que terá seu material importado clique em CONTINUAR. A página seguinte mostra os passos que devem ser efetuados para a conclusão da importação.</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0" marR="0" lvl="0" indent="0" algn="l" rtl="0">
              <a:spcBef>
                <a:spcPts val="440"/>
              </a:spcBef>
              <a:buClr>
                <a:schemeClr val="dk1"/>
              </a:buClr>
              <a:buSzPct val="25000"/>
              <a:buFont typeface="Arial"/>
              <a:buNone/>
            </a:pPr>
            <a:endParaRPr sz="2200" b="0" i="0" u="none" strike="noStrike" cap="none">
              <a:solidFill>
                <a:schemeClr val="dk1"/>
              </a:solidFill>
              <a:latin typeface="Calibri"/>
              <a:ea typeface="Calibri"/>
              <a:cs typeface="Calibri"/>
              <a:sym typeface="Calibri"/>
            </a:endParaRPr>
          </a:p>
        </p:txBody>
      </p:sp>
      <p:grpSp>
        <p:nvGrpSpPr>
          <p:cNvPr id="358" name="Shape 358"/>
          <p:cNvGrpSpPr/>
          <p:nvPr/>
        </p:nvGrpSpPr>
        <p:grpSpPr>
          <a:xfrm>
            <a:off x="755575" y="615222"/>
            <a:ext cx="7851681" cy="660329"/>
            <a:chOff x="317495" y="205750"/>
            <a:chExt cx="7851681" cy="429335"/>
          </a:xfrm>
        </p:grpSpPr>
        <p:sp>
          <p:nvSpPr>
            <p:cNvPr id="359" name="Shape 359"/>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Importar</a:t>
              </a:r>
            </a:p>
          </p:txBody>
        </p:sp>
      </p:grpSp>
      <p:cxnSp>
        <p:nvCxnSpPr>
          <p:cNvPr id="362" name="Shape 362"/>
          <p:cNvCxnSpPr/>
          <p:nvPr/>
        </p:nvCxnSpPr>
        <p:spPr>
          <a:xfrm>
            <a:off x="5472540" y="4184729"/>
            <a:ext cx="813075" cy="374559"/>
          </a:xfrm>
          <a:prstGeom prst="straightConnector1">
            <a:avLst/>
          </a:prstGeom>
          <a:noFill/>
          <a:ln w="28575" cap="flat" cmpd="sng">
            <a:solidFill>
              <a:srgbClr val="FF0000"/>
            </a:solidFill>
            <a:prstDash val="solid"/>
            <a:round/>
            <a:headEnd type="none" w="med" len="med"/>
            <a:tailEnd type="stealth" w="lg" len="lg"/>
          </a:ln>
        </p:spPr>
      </p:cxnSp>
      <p:sp>
        <p:nvSpPr>
          <p:cNvPr id="365" name="Shape 365">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92666" y="729343"/>
            <a:ext cx="8202460" cy="4613884"/>
          </a:xfrm>
          <a:prstGeom prst="rect">
            <a:avLst/>
          </a:prstGeom>
        </p:spPr>
      </p:pic>
      <p:cxnSp>
        <p:nvCxnSpPr>
          <p:cNvPr id="5" name="Shape 362"/>
          <p:cNvCxnSpPr/>
          <p:nvPr/>
        </p:nvCxnSpPr>
        <p:spPr>
          <a:xfrm>
            <a:off x="2881740" y="3036285"/>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743758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18004" y="1055914"/>
            <a:ext cx="7700710" cy="4331649"/>
          </a:xfrm>
          <a:prstGeom prst="rect">
            <a:avLst/>
          </a:prstGeom>
        </p:spPr>
      </p:pic>
      <p:cxnSp>
        <p:nvCxnSpPr>
          <p:cNvPr id="5" name="Shape 362"/>
          <p:cNvCxnSpPr/>
          <p:nvPr/>
        </p:nvCxnSpPr>
        <p:spPr>
          <a:xfrm>
            <a:off x="1401283" y="3221738"/>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3283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inserir novos usuários para uma turma no Moodle, o professor deverá entrar na disciplina e clicar na opção Usuários inscritos, localizado no bloco Administração</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realizar a busca do nome ou e-mail do usuário que deseja inserir, o professor deverá clicar no botão INSCREVER USUÁRIO, localizado no canto superior direito da tela</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Na janela de busca, digite o nome ou e-mail do usuário no campo indicado</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inclui-lo na turma, basta designar a sua função (professor, tutor, aluno, etc) e clicar no botão INSCRIÇÃO</a:t>
            </a:r>
          </a:p>
        </p:txBody>
      </p:sp>
      <p:grpSp>
        <p:nvGrpSpPr>
          <p:cNvPr id="371" name="Shape 371"/>
          <p:cNvGrpSpPr/>
          <p:nvPr/>
        </p:nvGrpSpPr>
        <p:grpSpPr>
          <a:xfrm>
            <a:off x="755575" y="615222"/>
            <a:ext cx="7851681" cy="660329"/>
            <a:chOff x="317495" y="205750"/>
            <a:chExt cx="7851681" cy="429335"/>
          </a:xfrm>
        </p:grpSpPr>
        <p:sp>
          <p:nvSpPr>
            <p:cNvPr id="372" name="Shape 372"/>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Inserir Usuário</a:t>
              </a:r>
            </a:p>
          </p:txBody>
        </p:sp>
      </p:grpSp>
      <p:sp>
        <p:nvSpPr>
          <p:cNvPr id="374" name="Shape 374">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698809" y="1137423"/>
            <a:ext cx="7590263" cy="4269523"/>
          </a:xfrm>
          <a:prstGeom prst="rect">
            <a:avLst/>
          </a:prstGeom>
        </p:spPr>
      </p:pic>
      <p:cxnSp>
        <p:nvCxnSpPr>
          <p:cNvPr id="5" name="Shape 383"/>
          <p:cNvCxnSpPr/>
          <p:nvPr/>
        </p:nvCxnSpPr>
        <p:spPr>
          <a:xfrm>
            <a:off x="5654621" y="3591836"/>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60858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a:solidFill>
                  <a:schemeClr val="dk1"/>
                </a:solidFill>
                <a:latin typeface="Calibri"/>
                <a:ea typeface="Calibri"/>
                <a:cs typeface="Calibri"/>
                <a:sym typeface="Calibri"/>
              </a:rPr>
              <a:t>Moodle</a:t>
            </a:r>
          </a:p>
        </p:txBody>
      </p:sp>
      <p:sp>
        <p:nvSpPr>
          <p:cNvPr id="146" name="Shape 146"/>
          <p:cNvSpPr txBox="1">
            <a:spLocks noGrp="1"/>
          </p:cNvSpPr>
          <p:nvPr>
            <p:ph type="body" idx="1"/>
          </p:nvPr>
        </p:nvSpPr>
        <p:spPr>
          <a:xfrm>
            <a:off x="457200" y="1600200"/>
            <a:ext cx="8229600" cy="4525963"/>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342900" marR="0" lvl="0" indent="-342900" algn="just"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 Moodle é </a:t>
            </a:r>
            <a:r>
              <a:rPr lang="pt-BR" sz="2200" b="0" i="1" u="none" strike="noStrike" cap="none">
                <a:solidFill>
                  <a:schemeClr val="dk1"/>
                </a:solidFill>
                <a:latin typeface="Calibri"/>
                <a:ea typeface="Calibri"/>
                <a:cs typeface="Calibri"/>
                <a:sym typeface="Calibri"/>
              </a:rPr>
              <a:t>Open Source</a:t>
            </a:r>
            <a:r>
              <a:rPr lang="pt-BR" sz="2200" b="0" i="0" u="none" strike="noStrike" cap="none">
                <a:solidFill>
                  <a:schemeClr val="dk1"/>
                </a:solidFill>
                <a:latin typeface="Calibri"/>
                <a:ea typeface="Calibri"/>
                <a:cs typeface="Calibri"/>
                <a:sym typeface="Calibri"/>
              </a:rPr>
              <a:t>, ou seja, aberto, livre e gratuito. Isso significa que ele pode ser carregado, utilizado, modificado e até distribuído. Apesar de possuir um copyright, pode ter o seu código fonte alterado ou desenvolvido para satisfazer as necessidades específicas.</a:t>
            </a:r>
          </a:p>
          <a:p>
            <a:pPr marL="342900" marR="0" lvl="0" indent="-342900" algn="just"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 palavra Moodle referia-se originalmente ao acróstico “</a:t>
            </a:r>
            <a:r>
              <a:rPr lang="pt-BR" sz="2200" b="1" i="0" u="none" strike="noStrike" cap="none">
                <a:solidFill>
                  <a:schemeClr val="dk1"/>
                </a:solidFill>
                <a:latin typeface="Calibri"/>
                <a:ea typeface="Calibri"/>
                <a:cs typeface="Calibri"/>
                <a:sym typeface="Calibri"/>
              </a:rPr>
              <a:t>M</a:t>
            </a:r>
            <a:r>
              <a:rPr lang="pt-BR" sz="2200" b="0" i="0" u="none" strike="noStrike" cap="none">
                <a:solidFill>
                  <a:schemeClr val="dk1"/>
                </a:solidFill>
                <a:latin typeface="Calibri"/>
                <a:ea typeface="Calibri"/>
                <a:cs typeface="Calibri"/>
                <a:sym typeface="Calibri"/>
              </a:rPr>
              <a:t>odular </a:t>
            </a:r>
            <a:r>
              <a:rPr lang="pt-BR" sz="2200" b="1" i="0" u="none" strike="noStrike" cap="none">
                <a:solidFill>
                  <a:schemeClr val="dk1"/>
                </a:solidFill>
                <a:latin typeface="Calibri"/>
                <a:ea typeface="Calibri"/>
                <a:cs typeface="Calibri"/>
                <a:sym typeface="Calibri"/>
              </a:rPr>
              <a:t>O</a:t>
            </a:r>
            <a:r>
              <a:rPr lang="pt-BR" sz="2200" b="0" i="0" u="none" strike="noStrike" cap="none">
                <a:solidFill>
                  <a:schemeClr val="dk1"/>
                </a:solidFill>
                <a:latin typeface="Calibri"/>
                <a:ea typeface="Calibri"/>
                <a:cs typeface="Calibri"/>
                <a:sym typeface="Calibri"/>
              </a:rPr>
              <a:t>bject-</a:t>
            </a:r>
            <a:r>
              <a:rPr lang="pt-BR" sz="2200" b="1" i="0" u="none" strike="noStrike" cap="none">
                <a:solidFill>
                  <a:schemeClr val="dk1"/>
                </a:solidFill>
                <a:latin typeface="Calibri"/>
                <a:ea typeface="Calibri"/>
                <a:cs typeface="Calibri"/>
                <a:sym typeface="Calibri"/>
              </a:rPr>
              <a:t>O</a:t>
            </a:r>
            <a:r>
              <a:rPr lang="pt-BR" sz="2200" b="0" i="0" u="none" strike="noStrike" cap="none">
                <a:solidFill>
                  <a:schemeClr val="dk1"/>
                </a:solidFill>
                <a:latin typeface="Calibri"/>
                <a:ea typeface="Calibri"/>
                <a:cs typeface="Calibri"/>
                <a:sym typeface="Calibri"/>
              </a:rPr>
              <a:t>riented </a:t>
            </a:r>
            <a:r>
              <a:rPr lang="pt-BR" sz="2200" b="1" i="0" u="none" strike="noStrike" cap="none">
                <a:solidFill>
                  <a:schemeClr val="dk1"/>
                </a:solidFill>
                <a:latin typeface="Calibri"/>
                <a:ea typeface="Calibri"/>
                <a:cs typeface="Calibri"/>
                <a:sym typeface="Calibri"/>
              </a:rPr>
              <a:t>D</a:t>
            </a:r>
            <a:r>
              <a:rPr lang="pt-BR" sz="2200" b="0" i="0" u="none" strike="noStrike" cap="none">
                <a:solidFill>
                  <a:schemeClr val="dk1"/>
                </a:solidFill>
                <a:latin typeface="Calibri"/>
                <a:ea typeface="Calibri"/>
                <a:cs typeface="Calibri"/>
                <a:sym typeface="Calibri"/>
              </a:rPr>
              <a:t>ynamic </a:t>
            </a:r>
            <a:r>
              <a:rPr lang="pt-BR" sz="2200" b="1" i="0" u="none" strike="noStrike" cap="none">
                <a:solidFill>
                  <a:schemeClr val="dk1"/>
                </a:solidFill>
                <a:latin typeface="Calibri"/>
                <a:ea typeface="Calibri"/>
                <a:cs typeface="Calibri"/>
                <a:sym typeface="Calibri"/>
              </a:rPr>
              <a:t>L</a:t>
            </a:r>
            <a:r>
              <a:rPr lang="pt-BR" sz="2200" b="0" i="0" u="none" strike="noStrike" cap="none">
                <a:solidFill>
                  <a:schemeClr val="dk1"/>
                </a:solidFill>
                <a:latin typeface="Calibri"/>
                <a:ea typeface="Calibri"/>
                <a:cs typeface="Calibri"/>
                <a:sym typeface="Calibri"/>
              </a:rPr>
              <a:t>earning </a:t>
            </a:r>
            <a:r>
              <a:rPr lang="pt-BR" sz="2200" b="1" i="0" u="none" strike="noStrike" cap="none">
                <a:solidFill>
                  <a:schemeClr val="dk1"/>
                </a:solidFill>
                <a:latin typeface="Calibri"/>
                <a:ea typeface="Calibri"/>
                <a:cs typeface="Calibri"/>
                <a:sym typeface="Calibri"/>
              </a:rPr>
              <a:t>E</a:t>
            </a:r>
            <a:r>
              <a:rPr lang="pt-BR" sz="2200" b="0" i="0" u="none" strike="noStrike" cap="none">
                <a:solidFill>
                  <a:schemeClr val="dk1"/>
                </a:solidFill>
                <a:latin typeface="Calibri"/>
                <a:ea typeface="Calibri"/>
                <a:cs typeface="Calibri"/>
                <a:sym typeface="Calibri"/>
              </a:rPr>
              <a:t>nvironment”, (Ambiente de Aprendizagem Dinâmico e Modular Orientado a Objetos).</a:t>
            </a:r>
          </a:p>
        </p:txBody>
      </p:sp>
      <p:sp>
        <p:nvSpPr>
          <p:cNvPr id="147" name="Shape 147" descr="data:image/jpeg;base64,/9j/4AAQSkZJRgABAQAAAQABAAD/2wCEAAkGBxQQEBUUEBQUFBUXFxQUFRQVFBAVFBQXFBcXFhUUFhQYHCghGBolGxcUIj0iJiktLi4uGiAzODMsNygtLi4BCgoKDg0OGhAQGywkICQtLiwsLC8tLCwsLCwvLSwsLCwsLCwtLCwsLCwsLDcsLCwsLCwsLCwsLCwsLCwsLCwsLP/AABEIAMwA+AMBIgACEQEDEQH/xAAcAAABBQEBAQAAAAAAAAAAAAAAAwQFBgcBAgj/xABLEAACAQMCAwUFBAQJCQkAAAABAgMABBESIQUGMRMiQVFhBxQycYEjQpGhYnKCsRUkUnOSwdHh8BYzNFNjg6KzwkNEVHSTo7LS8f/EABkBAQEBAQEBAAAAAAAAAAAAAAABAgMEBf/EACcRAAICAQQCAgICAwAAAAAAAAABAhEDEiExQQRRsfATIjLhUnGh/9oADAMBAAIRAxEAPwDcaKKKAKKKKAKKKKAKKKKAKKKKAKK4TXkvQHuikGmrwZqtCxzmjNNO2rnbUoljzNdpn21ehNShY6opBZqUD1CnuiuA12gCiiigCiiigCiiigCiiigCiiigCiiigCiiigCiiigCiiuE0B2vDSYpOSWm0ktVIlizy0g0tIPLSJkJOBufKtUSxw0tJPcYYKdiRqAO2Vzgkee+PxHmKofGueJYJ9McQUIdxOjhn9dOxUeX+BSp9pVtdrokSSGde9GyqZlL4wFGnDHV00kDOeucGpYouxmrnbVF210XRWZSjFQSjEEoSMlSRtkUp21bozZIiavQmqNE1exNShZJrLSqy1FrLSyTVKLZKpLS6yVFJLTiOWstFskKKQjkpYGsmjtFFFAFFFFAFFFFAFFFFAFFFFAFFFFAFFFFAcJpCWSuyvTOWSqkRsJJKayS15lkqrcwc2R2zaFHauCNShtIUeRbBwceGPnW+DJL8Y4qttEZHDEDbugnJPQZ6D5mqzwz2nLCT7xCNJOzRtlwPAFW2PzBHyqb4X7SrCQCN293Y7aZcBD/AL34f6WKqHMnC7Xik38ShEcase0u11LHJg7pDEO7Jv8A9pjA8NVZtvZFpLksvFucLO/hCW8S3rtnEboyrF4a5XYfZqD4jc42zUby5y3FZDUAGlOctvhc/djDEkDwySWPifCnPDbGK1jEcKhV8fNj01MfE0u01dIwo5ynY8Mtc7amBmrnbV0oxZIiWvay1GCalFmqUWyUWWlklqKSal0lqUWyWSWnMctRMctOo5Ky0aTJaOSncUlREUlPIpKw0bTJIGu0hE9L1g0FFFFAFFFFAFFFFAFFFFAFFFFAFJyNXsmmsz1UBGV6YXVwFBZiFAGSSQAB5kmkeOcYitY9crY/kqN2Y+Sjx/cKj+Fc38PuB2bSIHbYx3AVdWfujV3W+QJNaujPJFx8/wBokxEqyGMdJAAVJ8SU+LH+MU/45xrhV5bNLNJBKgwuVP2wY/CihcSBz4L1qpe0bl2yZuytBIt441JDCQYwP9ZMG2ij9QRnwBpLlLkuKwAkkxLceMhHdTPhGD08tXU+mcVEnINqJGcK5GikmaeZJEhJzFbSsrSAeHbMoA/Y3PgSdxV1LAAAAAAYAGAAB0AHhXJZKayS16IxSOMpWKvLSDTV7t7GWUExoxUZJbogA6947VH8tzreXccI1BTqZm2BCqpOw38cD61XJLkyk3wOjNQrko0g3RCqu2RhWchVB9SSPxpb2oRQ2lvDHCulndmZiSWKxrggk+GXXYeVKcpJCvBZBcyJEtwZTrdlXGMRoRnqQUyK5vN6R0WL2NRNSizVC8NuzMiEblgBgb97oQPPfNXbhXAAi67jc+CeA+fmfyrpKSSs5xi26GNlbvJ8Ckjz6D8al4ODN95gPl/bRe8YWLbIHkoGT/dSNvx9WPeyPXAH7v665OUnwjqlFcskV4UB98/4+levcMdGzTuCUMucjpnI6EeYppd3Onr+HgPn5n8q56mb0oBGy/3U4hkqPS9Y+I/CncEgfrsfyNW32Sl0SUT08jaouJsbGnsL1GaQ7orgNdrJQooooAooooAooooAooooDxKarPF+arW2lEc8uk/ewGYJ5a8dCaZ8w80vb3jxDsDGkPaMsjPFITlshH6HYZzjGxGc1nPHLLht5E8tvdtZuAWaKcNIp8Tp31MT+izH0qg07iXDLHiUYbuSDGFmicagOuNan57HPyrGbrkIXd2Us7lpLVSe0uGRdIYbGONgcTt13ACjzNOeTPZ+6BrjiMrQxMCOx1tEZlP+u3BVCPuHc53x0OtxcPCW+tdEcKR61AAAEarqGlRsBj5VUvZlv0QHB+DQ2MQjgXA21Md3cgYy7eP7h4Yrt5cBFLOdK5xqPTJ6D57Hao7k7jUl7fojhRGqvIyAZyAMAMT17zL5U49sfEgqW8K4AJeQgbAaQFXb9pq3+RLgzob5H/LVmt+HdXKojaCdO7HAJxk7bEdaqHOlyY7yS3t2bSpRBuMs7KpOSP0mx9KleVOc7Th/D0WRy8rNJI0ca6mBLYUMxwqnSq9TWb8S46zXL3AOljK0yk6TpOvWvXY42/CsubZpQSN85vvRacLmCnGmEQr82AiXH45rIuTOaIrCaSaRXduz7ONV09WYFizE7DujwPWom9jvbrEt07Ih+Ga7l7GPp/2YfdxjwjU1HvPZw/E8t23lGDbQfIySAyv9ET51g0S/N/N78RmRmQJpBSONSzE6jk747zHboB0pjNwmZQGu3S1XHd95crJp8dFuA0p/oAetRcvNkqgrbCO0UjBFspSQgeDXDEzN9Xx6VI+y/gf8I8RUSDMUeZ5icnVpIwrHx1MR16gNQGuey/ls21sJp+8zlmiUggrGfhJB3BYd7HUasdc1Z+OXfZwvJt3VyB4aj3R+eKlNGagebLYm1l/RUuT+iDryfkVP0rS3asj2ToohuerOfMsxP4kmoO653iVituj3DD/VjCD5vjp6gEVRuPcwtdNpGRED3Y841kfec+Xp/wDtLWFgrqPeHwnURrlUH7Ixv6k58811nl6icoYu2bH7N+Z3uorrtYkTsArqBKkh7wckHHw7oOuOvpVXT2nux1XFqwTHxwSJMq+eQNh/Sq++zXllLW0Zuz0dvjKsFDaACEDYGfvMd996yjmzlWK0uGjw0Trujju6l+6ylcAeux8a46ndnXSqo0zl/mCC8XVbyK+PiXcOv6yHcfPpVht33FfMRupbaUOjlZFOVmTuk+jgbMD9c+Oelbl7N+aRxOI6hplix2wGdON8SL6HB28CPka3qT5Maa4NCyG28dsH18qUhavEUW2/jv8Aj4V6Y7/v/t/x51hG2SEZr3SEBpeoUKKKKAKKKKAKKKKAKDRXGoDO/bJwoS2JnVftICGz49mxxIPkMhv2TWBy3lfVvFLZZo3jkGUkVkYeauCpH4E181c7cFFvLHa9kkTQIFeZCzG61AESkEDT47b4JYZIAqsgw4dxSSaaKJpgAzLGHmZmSME+fUD06fKtW457R4JbK6tlBSZB7uAp7SKQatDNFKowQEDHcDw61knCuCNOSLeF5sfE2Mon67nCJ+0RT97aCL/SbpSdvsrQC4f5GbIhX6M/yqFJHgXNclg0jwhC7qE1OCdAzk4AI3OB18qTupb3iJ7eTU6gY7eQxwwIuScCV9MY6nYHNREnMUcX+iW8cZ2xLPi6nyPEa1ESH9WPPrUNxLjEtw2ueWSVvAyMzY9Fz8I9BgUBaLWCzWaNLq7Zwzqre6p9nGCwBZriYDIAJPcRht8VNuIcwPaSyRW8MVo8bvGzKO1uAyEqw94lyV3B+AJVSaUmp3mz7YW9317eILIdv8/b4hl6eLARSf72gIu7v2kcvIzO56u7M7n5s25pq0hNeKKA7W2+wuEQWk0xxmSQDOcZSIZHy7zNWRcK4FcXWTBE7qvxSbLEnj35WwifUitO4HrteGpGGRu+wLxurocksdLjZt9tttj1oC4cz+0SK2XLHPXSMZLEfyUz09T+NVS69sckPZlIUZXyWUnSdI6bgbE/WqNxfmthK3ZQQK4ynbOnbSkKSO6JcpH1+4oPqaqzOTjPgMD5VSG12vL/AArjSm4gV7eQn7RYyqlW9UIK/UDep/gHJFlZuHAaZ1wVaZtQB8CEAC59cVjvs34i8N+irnEmUYeB2JB+mPzq9e0Lg91exxC3OysxaPVpDZxpbfY4wfxqFLRzp7T04bPHEYWlLKHchwgRCxUYyDqbuttsOm9TfF4LbiMKi4QOpAZCcq66hnKsN1OCKoX8Fh0gjvI45pIY0BkcFjk/dz94fOovj3Lt7NxKO4jfEY7Mq2vHZKAupQvrgnbrnerTqyWrosD+y+w1ankuCo30F004/W05x9aiW9plrw5hbcLt0WEOBJNudW4DMo6yHH3mPh4inXtH4pJFYuFyNZCE+QPX8qxWoU+sI3lxlGjbxHd0Z+TKaUj4xrypBV1yCDswyPTYjODmovkqcycPtWbcmCLJ8yEAJ/Ku80oUMMqfFrETequCRn5Efma20ZTLnYza0Vh0YBvxGafioDlaQtax5694f0XZR+QqeWssp2iiioUKKKKAKKKKAK43Su1xqAZT1kPtqtuwaC9SOKTGq3kEsYkTvAvExU7HB7TrkZYbVr04qrc8cH99sZ4Md5kJT+cTvR/8QH4mtdGT5q4tx+e5AE8ruq/CmyxJ+pEuET6AVGNKTXgjHWuVk0dJrlLWtq8rhIkaRz0RFZmPyUbmpxeVWiP8dmitf9mxMtz06e7xZKn0cpQFdq08uWUl9ZXFtEjSSRtHdRBVz4iGdM+GVaNv9zSsKWsG8VuZmwp7S9fSmT4rawnbORs0jD0rzfX0twDFNcsI1APYQxpFAM95dMaYUn10/WgGf+T8UO97dRRnfMMGLqfY4wdDCJfrICPKunjNtBtaWik7jtrsi4ffxEOBEvyZX+dJrw2PSpVJXLEAIWCnfxwFOfDb1qftuTtalhA+22hlu+0c/o4XSB6sw6VabI2lyVPivG7i6I94meQD4VJ7ieiRjuoPQAVrnIfD/euCoF+JWkx81c7fgarlvyk+V7PhsgK7mV5NaufBRAwwo+erOPWpe341xKzdEuQYFkfESosIDICqkKgyFxqGwwO9SmFJPspvGOAwQTO93OyBmLLDFC7zHfvAs+mNADn7xI/k9M1ziTwtJ/F0eOPAAEkiyOSOrFgqgZ8gNvWtw47wN7q7C3FvM1qQNbFE1g6TuNPe66fzqu2vI1sJp+2t7lY01GAhJz2hDdwONJ2Ix5UpjUvZF+x/ll57g3LKRHHkKT96QjG3ngZ/EVcfaZypd3cUQs9wrMXj1qmrOnS+WIB04bx8dqjIOfLu10w+7xxIE7mYWQbEDSqDH4084b7WWAHvEKNlgvczGQSdIypLZH4VCiXF+Yo+Epa297E1zOIUMjq5GFywHeP+cOQ3XHTrvSPH+Ur654pFdW7/AGB7J0fWF7FAq6l7POTnBOACDnfFWa7vuG8S93kvLY5IkeFnDEFYie01GJj3AcnDjHj513nH2lW1gAkIW4lKghUYCNVPQs4z4dAPy61bJR6525YN5ZSRoO/s6erLuB9en1r51liKMVYFWUkMpBBBGxBB6HNaYvtlvdeTDbFc/CFlBx5atfX1x9KtXATw/mBxO9sYrmJoy+CcMcgrlgMSKdONxnAqFLZyvZmC0t4m6pFEjfrBQG/PNOeJRdsyIOiN2jH9LBCr+ZP4U5GkfeY+gXB/E9KUt5s5AAA2AHqT1J8T/fW3L0ZSJDgkWiFB6Z/pEt/XUuvSmVuMU9WssqO0UUVChRRRQDK54tDFKI5HCMQpGrIU6iwUaz3dR0t3c5ODT2qfzVwn3u4KaymhbOXTpVkcxyzsFcHfBwRsR1PWqjJHxCxU9iZBqvi57FxNBFZSdY1hkGQyHfup0xv4VdL5M6ldGvVw1ldp7TpcX7D3a4itAjRsGeFrmNiQSh74JXG+BjJ8Kml9pSKLPtbWcG9ANuI2gkBzpGlizrpOXXw8ahot84phOKiv8u7RppYftxLCCZY/drhzGBjJYxqwxuN80gvOdhJGZEuY+zB0lyHVAdu6WZQAdxt61tMyzDOeuVxHxW4Uyw28TD3hXlZgNMh3CIiszEPrGFB2FQ5k4fb/AAJLevv3pCbe3z4Hs0Jkcftp8qv3trktrqGCa3nhkkRimlJELPHJvqAG5wwHT+WazbhnAJJ8kvFCo6tNIqHpnaIZkf8AZU1l8lQrdc1XDKY42W3iPWK2RYEbbGHKd6T9ssad8E4M8igp3FI3kO7NqVchceA7w/trysFjBnae+ZeuAba2G3ie9K4z6RnarXwSQPCjBFQEZCJq0KCT3V1EnA9STXo8XFHJKpHk83NLFBOPbGPAODRNNOsg7Ts2jA1E790HJAwD0H4VcrGxjT4I0X5Ko/PFQHLw/jF3/OJ/8BVqt1r2whFR2Xv5Pn5MkpS3fS+EVjnByL/hwHjKP+bF/ZWk24rNubyP4S4dkgAPkkkADDod6vq8atk3e4gX5yxD+uuF/tL70emm4R+9k9bis99rzYu+F48ZXH/uW1W2LmmyUAm7twD0PbR7/LeqH7VOM2891wxoJo5AkrlyjBgoLwYJI+R/CuORqjvhi0zYbo9ai7g0jc80WerT71Bq/k9qgb8Cc0xk49bNkLcwE+IE0WR9M10i0c5plM55lI4lw31kYf8AFHU3f26PnWit+sqt++q3zzOrcR4aVZW+1PwkHq8XlVluTXXErlL70cMzqMfvZU+OxC37EwExkydhsSVVLgMsoWNsqufMCqjzDwdolLOdYGnS/wB7qq6W+nTw28Oht/Nh2g/8zB+805Ux9onb6Oz1DV2mnR6Z1bfFj64pPBCSk+KGPyZxcFd26KLy1ynPfMOzGiP70zA6B56f5Z9B9SK3Hl3gsVlAIoBgDcsfidj1dj4nYfgB0FN7bi1tjaeDHpLFt+dOLjjcCptPDk7D7WP8evhXjpRR9K2ycgOpNZ9STS3Cl1MW8BsPn/cP3mqzFx6BlWM3NuiLuzGaIePqetTUfNdhFGD73bhPhBEqMM+WQTv1rkjoy0wCngqqf5b2aTJBrkM0gzHGLe61SDfvLmMArsd842NM39pUBW7MMFxJ7mCbgkQxhCCy6e++onKP0B6UZUXeisyvPaXIGscrbW0V4rSdrLK0hhjXGGkXCAFs4xqIz4mmkE3Eb5UMnad28JZJD7tBJZp0UooLMXP8pW28vEk2RtLk06HiMTyGNHVnUEsF304IBBI2B3G3XcUVWuUeEm0mEZcMCt1IFVQqJ2k0TaVHUgZAz6DYUUaoJ2SN1/pkv8xbf8y5pldVGc9cebh9wZcIytHax9mxKPKWmmUmKTOMoHBK4OzDdfFs/NMBeVJS0LQuI5e1UiNHPwgzjMe/Ud7J8q7YpLg4ZYu7Kh7OoQeG6HAYJLMmGAI2bPQ/Onl7wqElD2YBiOqIqWTsmBDZTSRpOQDt5Uz9nUmbe4AIIW7nAIOQQQhBB8t6mLuvXiinFWebK2pOikcXv5bTiKSQSuj3YaKdzpkaRSVGPtQwHQb9a8G3MVjJZJI3YSOJWBCFtQ0kYbGw7i0jzptdWR/2n/XHT67rpiwwlKSa+0YyZZqMWn9siOPySXUNtDIwC2qFIiq4bBCDvHO57i9APGq28DG5IMrlsZ7Qklz9c+tWSfrUH/3s/q/1Ct5/GxLTS7RnD5GR6rfTPH8GYBHaPg9fX5+dT9rxeO2t1Hxsqt3QRtp3wx8Oq+HiKYNTO7OkjGxJPeYHYaFOU64GB165Fc8qWHfGqvY1Ffn2yO0txw/GZ1aRocJ2pRsnSBkjHddtj0H517e4ncoXmJ0jvKXchjt4AEHeoSdiw1k7o24JOWOR44p37y+EKKSDu2FJx06EZ9fCvNGUd9bf3+z0yg9tCQ8FroEz6/jVsgJ0GD07wos+VZZNtLqoJGpiEDYPXTgn99NwJnjc4Ok4AI0MMd1ZMYHeIMkY/aHnWtPDVn+PI1pvYR/JBPVW5Q4+RY8d93z+jpx8txT2blaNih1OCmMaRGMkEHLd3foKtRhrnY0UILojnL2Vx+Xw1ws/aNrUYGyaehHQAeZpWx4S1tJPNHIC0qOHDxalwe8dIV1IO3ianxDXZoMow/Rb59DSUIssZSRlw4ZphMYk6kNkpjB28mPlS0dzMjqVlIUDBVZJF1epGAM/WmUzzoFLggad8mPSSS4XfO2dJ2/RNJmd9LFgdj3TpOGHzrTnhf8AG1/RlQyr+VMe/wAMzyLH251qkgkLAIQCmCuXXYbkjfwx9ZLiPEUurZl+Bj2ZI69SjbHbPX99VWFuzCkHdsnI209PEVJ2MmoMSN8lSRtnBQ5bzz54ztvnwxiySvS3d8jLhg/2Sqt0SFzdSSraqSmLX/N4Q5bdD3+9v8A6Y8a92/HpF4q1xpjLugBBDadkVdu9nPdHj402U0zT/S/2K9M/Hx/rt2vZxhnyb79Mn+DTyQQ3UKmMrdjEhMbFlHe/zZ17fGeuaem2M1hFYu/2MUhlTSoEhZtedTEkEfaN4eVRsJ3qWtHr0PxMS4icF5OV8s9cI4pNecTknmkbtbXEMDqETSoMq7gDBOC2/rVnseEQgynST27a59TyMszZJzIpbS27Mdx4mqTyUf4xeN5y/wDVIav1q9eXHjjouvfyenJklqq/XwRXPttGliiRoiBriBcIqqOp8APStOtnrMOfm+ytATgG8gz5Yw9XFOZYBJHGjGaSVmSJIgGEjJ8aiUkRgjxywxXGVJs6RtxRarQ/xxP5ib/mQ0VA8iceN/MswCovZTqI9WqRNMyJmUg4GrQSAB907nwK8knbPXBUty63dokyFJUWRDsUdQyn5g7VTuPezS3uIriOKSaAXBjaYKwlV2iOUYiXLDHkrKMfSrvRWTRmF9yBcG+luSIJVktjDoiaW2YSgKEnUZIB2P38jPU1VOIcv8Tt+Hw4iu2vFmYTEdncRvD3iGXGrf4B4HrW9UVpSa4ZHFPlHz1xzl4T8Vjhad4rZF7VLu4t2jAkwG0SauzXqoHh5VD2k5ms7q4MtuDbMF7LJDTAkDWh1dN/I9K+naSlt0b4lVvmoP766Rz5Iu0znLBjkqaPmDilq8VraXJMLC6JCoHbVGQcd/u16fk+YcZ9zLw9oY9WrU/Z406uunOdumK+jZ+CW53MEJ+cUX9lMJOAW3/hoP8A0Yv/AK1t+TllVvj/AEYXj443S+T5zhtGe1ubjVGot3VChY6pCzBcpt03pRuGgtZo1xFpul1scK3uwIBwwLYzv6dK+gm4VCvwwxD5RoP6q8tDjoMfLajzZJbNhYoR4RgcXLUphnESztKk3ZwaYSqSx6sGRn0Y6fpD61PHkh3ecCNUjY2/YtM/aSRiPBmOkFvjYY+IbHw6VqskdNnirKRqyrWXL6ROZGJkcvLICQAqGVlZ9CjoMqnUsRjY09aGpV4aRaKuipGHuRhirnY1ImGudjVszQwENKLFTwRV7WKliivXnLSO4kQ6GDxyMpAaOTsy5AZT0z2j/DjdskGqxHyM8bW6vGSiicTywvktq1NAQh7xI7oOB+NackNLpFWGl0bTZhs/AZBDbGUyRySSmOcSRMBAusBZcnAxjfc49RXqLhZPvgWaJlsxqznAmHe3jAJAPd9etbzHHShsUf40Rv1lU/vFRSlF2mVxjJU0YDLw6VILWYiMrdMUjAdtSsG09/uYAz5ZpzbcoXL8XazHY9skYYkySdngqrbN2ec4Yfd863M8s2jnL2lsx82t4CfzWnEfKdlnPudpnz92t8/jpqvPk2t8EWDGujAuHWks1lc3iCMRWzKsgaRg7FioGgBCD8Q6kU8vEe3trKdmhxdnCrrbVEAVGp9ht3hW+2vKVipytlaKfMW1uD+IWpWDhsKfBFEv6saD9wqvzM3+X/EReJi9fJ8/cvcCEPFp7UXKyQkdq91FEWBcqG7JAGYZy5Hidqd8N4RxK54dKwiu0vTKqxRmJYIhCApZy0ijcnWPi8Bt4n6AFFcPyzqrO344XdGW2vIVw17HOI40iW27Ls7mV53E7AhrjTl1zv4OOnhUxwH2Zw28Vqk00sxte1MJUmAK07apG+zOvJO27EY+tXqisGxvYWMVvGI4I0iQdERVVR9BRTiigCiiigCiiigCiiigOMM02ljp1XGGaAi5I6ayRVLSRU2kiraZloiZIqbvFUq8VIPFWkzDRFNFSbRVJtFSbQ1qyURphrnY1ImGudjVslDAQ17WKnohr0sNLFDRYqXSKnCxUskVZstCMcVOY4qVSKnEcVZbNpHiOOncUddjipwoxWGzSQKMV2iioUKKKKAKKKKAKKKKAKKKKAKKKKAKKKKAKKKKA4RSbx0rRQDJ4qRaKpIrSbRVbJRGNFSZhqTaGkzDWrJRG9jR2NSBho7GlkojxDXsQ09ENehDSxQ0WKlVip0sNKrFUstDdIqXSOlAK7UspwCu0UVChRRRQBRRRQBRRRQBRRRQBRRRQBRRRQBRRRQBRRRQBRRRQBRRRQBXMV2igOaa5pFeqKA5poxXaKAKKKKAKKKKAKKKKAKKKKAKKKKAKKKKAKKKKA//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148" name="Shape 148">
            <a:hlinkClick r:id="rId3"/>
          </p:cNvPr>
          <p:cNvPicPr preferRelativeResize="0"/>
          <p:nvPr/>
        </p:nvPicPr>
        <p:blipFill rotWithShape="1">
          <a:blip r:embed="rId4">
            <a:alphaModFix/>
          </a:blip>
          <a:srcRect/>
          <a:stretch/>
        </p:blipFill>
        <p:spPr>
          <a:xfrm>
            <a:off x="5796135" y="4725144"/>
            <a:ext cx="2362200" cy="1943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924655" y="1698171"/>
            <a:ext cx="7399573" cy="4162260"/>
          </a:xfrm>
          <a:prstGeom prst="rect">
            <a:avLst/>
          </a:prstGeom>
        </p:spPr>
      </p:pic>
      <p:grpSp>
        <p:nvGrpSpPr>
          <p:cNvPr id="379" name="Shape 379"/>
          <p:cNvGrpSpPr/>
          <p:nvPr/>
        </p:nvGrpSpPr>
        <p:grpSpPr>
          <a:xfrm>
            <a:off x="755575" y="615222"/>
            <a:ext cx="7851681" cy="660329"/>
            <a:chOff x="317495" y="205750"/>
            <a:chExt cx="7851681" cy="429335"/>
          </a:xfrm>
        </p:grpSpPr>
        <p:sp>
          <p:nvSpPr>
            <p:cNvPr id="380" name="Shape 380"/>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Inserir Usuário</a:t>
              </a:r>
            </a:p>
          </p:txBody>
        </p:sp>
      </p:grpSp>
      <p:cxnSp>
        <p:nvCxnSpPr>
          <p:cNvPr id="383" name="Shape 383"/>
          <p:cNvCxnSpPr/>
          <p:nvPr/>
        </p:nvCxnSpPr>
        <p:spPr>
          <a:xfrm>
            <a:off x="2247392" y="2786293"/>
            <a:ext cx="813075" cy="374559"/>
          </a:xfrm>
          <a:prstGeom prst="straightConnector1">
            <a:avLst/>
          </a:prstGeom>
          <a:noFill/>
          <a:ln w="28575" cap="flat" cmpd="sng">
            <a:solidFill>
              <a:srgbClr val="FF0000"/>
            </a:solidFill>
            <a:prstDash val="solid"/>
            <a:round/>
            <a:headEnd type="none" w="med" len="med"/>
            <a:tailEnd type="stealth" w="lg" len="lg"/>
          </a:ln>
        </p:spPr>
      </p:cxnSp>
      <p:sp>
        <p:nvSpPr>
          <p:cNvPr id="384" name="Shape 384">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Shape 389"/>
          <p:cNvGrpSpPr/>
          <p:nvPr/>
        </p:nvGrpSpPr>
        <p:grpSpPr>
          <a:xfrm>
            <a:off x="755575" y="435107"/>
            <a:ext cx="7851681" cy="660329"/>
            <a:chOff x="317495" y="205750"/>
            <a:chExt cx="7851681" cy="429335"/>
          </a:xfrm>
        </p:grpSpPr>
        <p:sp>
          <p:nvSpPr>
            <p:cNvPr id="390" name="Shape 390"/>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1" name="Shape 391"/>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Inserir Usuário</a:t>
              </a:r>
            </a:p>
          </p:txBody>
        </p:sp>
      </p:grpSp>
      <p:cxnSp>
        <p:nvCxnSpPr>
          <p:cNvPr id="392" name="Shape 392"/>
          <p:cNvCxnSpPr/>
          <p:nvPr/>
        </p:nvCxnSpPr>
        <p:spPr>
          <a:xfrm>
            <a:off x="1110949" y="2420888"/>
            <a:ext cx="813075" cy="374559"/>
          </a:xfrm>
          <a:prstGeom prst="straightConnector1">
            <a:avLst/>
          </a:prstGeom>
          <a:noFill/>
          <a:ln w="28575" cap="flat" cmpd="sng">
            <a:solidFill>
              <a:srgbClr val="FF0000"/>
            </a:solidFill>
            <a:prstDash val="solid"/>
            <a:round/>
            <a:headEnd type="none" w="med" len="med"/>
            <a:tailEnd type="stealth" w="lg" len="lg"/>
          </a:ln>
        </p:spPr>
      </p:cxnSp>
      <p:cxnSp>
        <p:nvCxnSpPr>
          <p:cNvPr id="395" name="Shape 395"/>
          <p:cNvCxnSpPr/>
          <p:nvPr/>
        </p:nvCxnSpPr>
        <p:spPr>
          <a:xfrm flipH="1">
            <a:off x="4614080" y="4237564"/>
            <a:ext cx="394639" cy="662591"/>
          </a:xfrm>
          <a:prstGeom prst="straightConnector1">
            <a:avLst/>
          </a:prstGeom>
          <a:noFill/>
          <a:ln w="28575" cap="flat" cmpd="sng">
            <a:solidFill>
              <a:srgbClr val="FF0000"/>
            </a:solidFill>
            <a:prstDash val="solid"/>
            <a:round/>
            <a:headEnd type="none" w="med" len="med"/>
            <a:tailEnd type="stealth" w="lg" len="lg"/>
          </a:ln>
        </p:spPr>
      </p:cxnSp>
      <p:sp>
        <p:nvSpPr>
          <p:cNvPr id="396" name="Shape 396">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pic>
        <p:nvPicPr>
          <p:cNvPr id="2" name="Imagem 1"/>
          <p:cNvPicPr>
            <a:picLocks noChangeAspect="1"/>
          </p:cNvPicPr>
          <p:nvPr/>
        </p:nvPicPr>
        <p:blipFill>
          <a:blip r:embed="rId4"/>
          <a:stretch>
            <a:fillRect/>
          </a:stretch>
        </p:blipFill>
        <p:spPr>
          <a:xfrm>
            <a:off x="943570" y="1672062"/>
            <a:ext cx="7735657" cy="43513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647851" y="1536081"/>
            <a:ext cx="7932234" cy="4461882"/>
          </a:xfrm>
          <a:prstGeom prst="rect">
            <a:avLst/>
          </a:prstGeom>
        </p:spPr>
      </p:pic>
      <p:grpSp>
        <p:nvGrpSpPr>
          <p:cNvPr id="401" name="Shape 401"/>
          <p:cNvGrpSpPr/>
          <p:nvPr/>
        </p:nvGrpSpPr>
        <p:grpSpPr>
          <a:xfrm>
            <a:off x="755575" y="435107"/>
            <a:ext cx="7851681" cy="660329"/>
            <a:chOff x="317495" y="205750"/>
            <a:chExt cx="7851681" cy="429335"/>
          </a:xfrm>
        </p:grpSpPr>
        <p:sp>
          <p:nvSpPr>
            <p:cNvPr id="402" name="Shape 402"/>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3" name="Shape 403"/>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Inserir Usuário</a:t>
              </a:r>
            </a:p>
          </p:txBody>
        </p:sp>
      </p:grpSp>
      <p:cxnSp>
        <p:nvCxnSpPr>
          <p:cNvPr id="405" name="Shape 405"/>
          <p:cNvCxnSpPr/>
          <p:nvPr/>
        </p:nvCxnSpPr>
        <p:spPr>
          <a:xfrm>
            <a:off x="6441500" y="4831906"/>
            <a:ext cx="813075" cy="374559"/>
          </a:xfrm>
          <a:prstGeom prst="straightConnector1">
            <a:avLst/>
          </a:prstGeom>
          <a:noFill/>
          <a:ln w="28575" cap="flat" cmpd="sng">
            <a:solidFill>
              <a:srgbClr val="FF0000"/>
            </a:solidFill>
            <a:prstDash val="solid"/>
            <a:round/>
            <a:headEnd type="none" w="med" len="med"/>
            <a:tailEnd type="stealth" w="lg" len="lg"/>
          </a:ln>
        </p:spPr>
      </p:cxnSp>
      <p:sp>
        <p:nvSpPr>
          <p:cNvPr id="406" name="Shape 406">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620752" y="936967"/>
            <a:ext cx="8066048" cy="4537152"/>
          </a:xfrm>
          <a:prstGeom prst="rect">
            <a:avLst/>
          </a:prstGeom>
        </p:spPr>
      </p:pic>
    </p:spTree>
    <p:extLst>
      <p:ext uri="{BB962C8B-B14F-4D97-AF65-F5344CB8AC3E}">
        <p14:creationId xmlns:p14="http://schemas.microsoft.com/office/powerpoint/2010/main" val="129407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Esta funcionalidade permite que o professor mude o seu papel para “Aluno fictício” possibilitando a visualização da página do curso da mesma maneira que o aluno. </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Clique em “Mudar Papel para…” que está localizado no Bloco Administração.</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Depois de visualizar a página do curso como “aluno fictício”, o professor pode retornar ao seu papel de origem dentro da disciplina/curso. </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isto, deve clicar em “Retornar ao meu papel normal…” que está localizado no Bloco Administração.</a:t>
            </a:r>
          </a:p>
        </p:txBody>
      </p:sp>
      <p:grpSp>
        <p:nvGrpSpPr>
          <p:cNvPr id="412" name="Shape 412"/>
          <p:cNvGrpSpPr/>
          <p:nvPr/>
        </p:nvGrpSpPr>
        <p:grpSpPr>
          <a:xfrm>
            <a:off x="755575" y="615222"/>
            <a:ext cx="7851681" cy="660329"/>
            <a:chOff x="317495" y="205750"/>
            <a:chExt cx="7851681" cy="429335"/>
          </a:xfrm>
        </p:grpSpPr>
        <p:sp>
          <p:nvSpPr>
            <p:cNvPr id="413" name="Shape 413"/>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4" name="Shape 414"/>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Mudar Papel</a:t>
              </a:r>
            </a:p>
          </p:txBody>
        </p:sp>
      </p:grpSp>
      <p:sp>
        <p:nvSpPr>
          <p:cNvPr id="415" name="Shape 415">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001485" y="1906896"/>
            <a:ext cx="7032438" cy="3955746"/>
          </a:xfrm>
          <a:prstGeom prst="rect">
            <a:avLst/>
          </a:prstGeom>
        </p:spPr>
      </p:pic>
      <p:grpSp>
        <p:nvGrpSpPr>
          <p:cNvPr id="421" name="Shape 421"/>
          <p:cNvGrpSpPr/>
          <p:nvPr/>
        </p:nvGrpSpPr>
        <p:grpSpPr>
          <a:xfrm>
            <a:off x="755575" y="615222"/>
            <a:ext cx="7851681" cy="660329"/>
            <a:chOff x="317495" y="205750"/>
            <a:chExt cx="7851681" cy="429335"/>
          </a:xfrm>
        </p:grpSpPr>
        <p:sp>
          <p:nvSpPr>
            <p:cNvPr id="422" name="Shape 422"/>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3" name="Shape 423"/>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Mudar Papel</a:t>
              </a:r>
            </a:p>
          </p:txBody>
        </p:sp>
      </p:grpSp>
      <p:cxnSp>
        <p:nvCxnSpPr>
          <p:cNvPr id="424" name="Shape 424"/>
          <p:cNvCxnSpPr/>
          <p:nvPr/>
        </p:nvCxnSpPr>
        <p:spPr>
          <a:xfrm>
            <a:off x="4587342" y="3697489"/>
            <a:ext cx="813075" cy="374559"/>
          </a:xfrm>
          <a:prstGeom prst="straightConnector1">
            <a:avLst/>
          </a:prstGeom>
          <a:noFill/>
          <a:ln w="28575" cap="flat" cmpd="sng">
            <a:solidFill>
              <a:srgbClr val="FF0000"/>
            </a:solidFill>
            <a:prstDash val="solid"/>
            <a:round/>
            <a:headEnd type="none" w="med" len="med"/>
            <a:tailEnd type="stealth" w="lg" len="lg"/>
          </a:ln>
        </p:spPr>
      </p:cxnSp>
      <p:sp>
        <p:nvSpPr>
          <p:cNvPr id="425" name="Shape 425">
            <a:hlinkClick r:id="rId4"/>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Configurando curso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3" name="Shape 421"/>
          <p:cNvGrpSpPr/>
          <p:nvPr/>
        </p:nvGrpSpPr>
        <p:grpSpPr>
          <a:xfrm>
            <a:off x="646160" y="747302"/>
            <a:ext cx="7851681" cy="660329"/>
            <a:chOff x="317495" y="205750"/>
            <a:chExt cx="7851681" cy="429335"/>
          </a:xfrm>
        </p:grpSpPr>
        <p:sp>
          <p:nvSpPr>
            <p:cNvPr id="4" name="Shape 422"/>
            <p:cNvSpPr/>
            <p:nvPr/>
          </p:nvSpPr>
          <p:spPr>
            <a:xfrm>
              <a:off x="317495" y="223766"/>
              <a:ext cx="7851681" cy="411318"/>
            </a:xfrm>
            <a:prstGeom prst="rect">
              <a:avLst/>
            </a:prstGeom>
            <a:solidFill>
              <a:schemeClr val="accent3"/>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23"/>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lvl="0" algn="ctr">
                <a:lnSpc>
                  <a:spcPct val="90000"/>
                </a:lnSpc>
                <a:spcAft>
                  <a:spcPts val="1260"/>
                </a:spcAft>
                <a:buSzPct val="25000"/>
              </a:pPr>
              <a:r>
                <a:rPr lang="pt-BR" sz="3600" dirty="0">
                  <a:solidFill>
                    <a:schemeClr val="dk1"/>
                  </a:solidFill>
                  <a:latin typeface="Calibri"/>
                  <a:ea typeface="Calibri"/>
                  <a:cs typeface="Calibri"/>
                  <a:sym typeface="Calibri"/>
                </a:rPr>
                <a:t>Acrescentando Recursos</a:t>
              </a:r>
              <a:endParaRPr lang="pt-BR" sz="3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457200" y="754666"/>
            <a:ext cx="8332085" cy="4686798"/>
          </a:xfrm>
          <a:prstGeom prst="rect">
            <a:avLst/>
          </a:prstGeom>
        </p:spPr>
      </p:pic>
      <p:cxnSp>
        <p:nvCxnSpPr>
          <p:cNvPr id="5" name="Shape 424"/>
          <p:cNvCxnSpPr/>
          <p:nvPr/>
        </p:nvCxnSpPr>
        <p:spPr>
          <a:xfrm>
            <a:off x="5991599" y="1999318"/>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4045410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519151" y="1221323"/>
            <a:ext cx="8105698" cy="4559455"/>
          </a:xfrm>
          <a:prstGeom prst="rect">
            <a:avLst/>
          </a:prstGeom>
        </p:spPr>
      </p:pic>
      <p:cxnSp>
        <p:nvCxnSpPr>
          <p:cNvPr id="5" name="Shape 424"/>
          <p:cNvCxnSpPr/>
          <p:nvPr/>
        </p:nvCxnSpPr>
        <p:spPr>
          <a:xfrm>
            <a:off x="6035142" y="4894918"/>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4252513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457200" y="664028"/>
            <a:ext cx="8522011" cy="4793631"/>
          </a:xfrm>
          <a:prstGeom prst="rect">
            <a:avLst/>
          </a:prstGeom>
        </p:spPr>
      </p:pic>
    </p:spTree>
    <p:extLst>
      <p:ext uri="{BB962C8B-B14F-4D97-AF65-F5344CB8AC3E}">
        <p14:creationId xmlns:p14="http://schemas.microsoft.com/office/powerpoint/2010/main" val="245179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a:solidFill>
                  <a:schemeClr val="dk1"/>
                </a:solidFill>
                <a:latin typeface="Calibri"/>
                <a:ea typeface="Calibri"/>
                <a:cs typeface="Calibri"/>
                <a:sym typeface="Calibri"/>
              </a:rPr>
              <a:t>Moodle</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pt-BR" sz="2200" b="0" i="0" u="none" strike="noStrike" cap="none" dirty="0">
                <a:solidFill>
                  <a:schemeClr val="dk1"/>
                </a:solidFill>
                <a:latin typeface="Calibri"/>
                <a:ea typeface="Calibri"/>
                <a:cs typeface="Calibri"/>
                <a:sym typeface="Calibri"/>
              </a:rPr>
              <a:t>Para acessar o melhor lugar de ajuda sobre Moodle:</a:t>
            </a:r>
          </a:p>
          <a:p>
            <a:pPr marL="0" marR="0" lvl="0" indent="0" algn="l" rtl="0">
              <a:spcBef>
                <a:spcPts val="440"/>
              </a:spcBef>
              <a:buClr>
                <a:schemeClr val="dk1"/>
              </a:buClr>
              <a:buSzPct val="25000"/>
              <a:buFont typeface="Arial"/>
              <a:buNone/>
            </a:pPr>
            <a:r>
              <a:rPr lang="pt-BR" sz="2200" b="0" i="0" u="none" strike="noStrike" cap="none" dirty="0">
                <a:solidFill>
                  <a:schemeClr val="dk1"/>
                </a:solidFill>
                <a:latin typeface="Calibri"/>
                <a:ea typeface="Calibri"/>
                <a:cs typeface="Calibri"/>
                <a:sym typeface="Calibri"/>
              </a:rPr>
              <a:t>a) Clique no link abaixo para se cadastrar no site oficial</a:t>
            </a:r>
          </a:p>
          <a:p>
            <a:pPr marL="0" marR="0" lvl="0" indent="0" algn="l" rtl="0">
              <a:spcBef>
                <a:spcPts val="440"/>
              </a:spcBef>
              <a:buClr>
                <a:schemeClr val="dk1"/>
              </a:buClr>
              <a:buSzPct val="25000"/>
              <a:buFont typeface="Arial"/>
              <a:buNone/>
            </a:pPr>
            <a:r>
              <a:rPr lang="pt-BR" sz="2200" b="0" i="0" u="sng" strike="noStrike" cap="none" dirty="0">
                <a:solidFill>
                  <a:schemeClr val="hlink"/>
                </a:solidFill>
                <a:latin typeface="Calibri"/>
                <a:ea typeface="Calibri"/>
                <a:cs typeface="Calibri"/>
                <a:sym typeface="Calibri"/>
                <a:hlinkClick r:id="rId3"/>
              </a:rPr>
              <a:t>https://moodle.org/</a:t>
            </a:r>
          </a:p>
          <a:p>
            <a:pPr marL="0" marR="0" lvl="0" indent="0" algn="l" rtl="0">
              <a:spcBef>
                <a:spcPts val="440"/>
              </a:spcBef>
              <a:buClr>
                <a:schemeClr val="dk1"/>
              </a:buClr>
              <a:buSzPct val="25000"/>
              <a:buFont typeface="Arial"/>
              <a:buNone/>
            </a:pPr>
            <a:r>
              <a:rPr lang="pt-BR" sz="2200" b="0" i="0" u="none" strike="noStrike" cap="none" dirty="0">
                <a:solidFill>
                  <a:schemeClr val="dk1"/>
                </a:solidFill>
                <a:latin typeface="Calibri"/>
                <a:ea typeface="Calibri"/>
                <a:cs typeface="Calibri"/>
                <a:sym typeface="Calibri"/>
              </a:rPr>
              <a:t>b) Clique no link abaixo para se inscrever no curso Português Brasileiro</a:t>
            </a:r>
          </a:p>
          <a:p>
            <a:pPr marL="0" marR="0" lvl="0" indent="0" algn="l" rtl="0">
              <a:spcBef>
                <a:spcPts val="440"/>
              </a:spcBef>
              <a:buClr>
                <a:schemeClr val="dk1"/>
              </a:buClr>
              <a:buSzPct val="25000"/>
              <a:buFont typeface="Arial"/>
              <a:buNone/>
            </a:pPr>
            <a:r>
              <a:rPr lang="pt-BR" sz="2200" b="0" i="0" u="sng" strike="noStrike" cap="none" dirty="0">
                <a:solidFill>
                  <a:schemeClr val="hlink"/>
                </a:solidFill>
                <a:latin typeface="Calibri"/>
                <a:ea typeface="Calibri"/>
                <a:cs typeface="Calibri"/>
                <a:sym typeface="Calibri"/>
                <a:hlinkClick r:id="rId4"/>
              </a:rPr>
              <a:t>http://moodle.org/course/view.php?id=35</a:t>
            </a:r>
          </a:p>
          <a:p>
            <a:pPr marL="0" marR="0" lvl="0" indent="0" algn="l" rtl="0">
              <a:spcBef>
                <a:spcPts val="440"/>
              </a:spcBef>
              <a:buClr>
                <a:schemeClr val="dk1"/>
              </a:buClr>
              <a:buSzPct val="25000"/>
              <a:buFont typeface="Arial"/>
              <a:buNone/>
            </a:pPr>
            <a:r>
              <a:rPr lang="pt-BR" sz="2200" b="0" i="0" u="none" strike="noStrike" cap="none" dirty="0">
                <a:solidFill>
                  <a:schemeClr val="dk1"/>
                </a:solidFill>
                <a:latin typeface="Calibri"/>
                <a:ea typeface="Calibri"/>
                <a:cs typeface="Calibri"/>
                <a:sym typeface="Calibri"/>
              </a:rPr>
              <a:t>c) Clique no link abaixo e seja assinante do fórum Resolução de Problemas Técnicos</a:t>
            </a:r>
          </a:p>
          <a:p>
            <a:pPr marL="0" marR="0" lvl="0" indent="0" algn="l" rtl="0">
              <a:spcBef>
                <a:spcPts val="440"/>
              </a:spcBef>
              <a:buClr>
                <a:schemeClr val="dk1"/>
              </a:buClr>
              <a:buSzPct val="25000"/>
              <a:buFont typeface="Arial"/>
              <a:buNone/>
            </a:pPr>
            <a:r>
              <a:rPr lang="pt-BR" sz="2200" b="0" i="0" u="sng" strike="noStrike" cap="none" dirty="0">
                <a:solidFill>
                  <a:schemeClr val="hlink"/>
                </a:solidFill>
                <a:latin typeface="Calibri"/>
                <a:ea typeface="Calibri"/>
                <a:cs typeface="Calibri"/>
                <a:sym typeface="Calibri"/>
                <a:hlinkClick r:id="rId5"/>
              </a:rPr>
              <a:t>http://moodle.org/mod/forum/view.php?id=2404</a:t>
            </a: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Permite que o professor disponibilize arquivos de diferentes formatos para auxiliar no desenvolvimento do curso.</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Estes arquivos são armazenados dentro do ambiente e podem ser abertos em uma nova janela ou disponíveis para </a:t>
            </a:r>
            <a:r>
              <a:rPr lang="pt-BR" sz="2200" b="0" i="1" u="none" strike="noStrike" cap="none" dirty="0">
                <a:solidFill>
                  <a:schemeClr val="dk1"/>
                </a:solidFill>
                <a:latin typeface="Calibri"/>
                <a:ea typeface="Calibri"/>
                <a:cs typeface="Calibri"/>
                <a:sym typeface="Calibri"/>
              </a:rPr>
              <a:t>download</a:t>
            </a:r>
            <a:r>
              <a:rPr lang="pt-BR" sz="2200" b="0" i="0" u="none" strike="noStrike" cap="none" dirty="0">
                <a:solidFill>
                  <a:schemeClr val="dk1"/>
                </a:solidFill>
                <a:latin typeface="Calibri"/>
                <a:ea typeface="Calibri"/>
                <a:cs typeface="Calibri"/>
                <a:sym typeface="Calibri"/>
              </a:rPr>
              <a:t>.</a:t>
            </a: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Para criar este recurso o professor precisa clicar sobre o botão ATIVAR EDIÇÃO localizado no canto superior direito da tela da área de trabalho. </a:t>
            </a:r>
          </a:p>
          <a:p>
            <a:pPr marL="342900" marR="0" lvl="0" indent="-342900" algn="l" rtl="0">
              <a:spcBef>
                <a:spcPts val="440"/>
              </a:spcBef>
              <a:buClr>
                <a:schemeClr val="dk1"/>
              </a:buClr>
              <a:buSzPct val="100000"/>
              <a:buFont typeface="Arial"/>
              <a:buNone/>
            </a:pPr>
            <a:endParaRPr sz="2200" b="0" i="0" u="none" strike="noStrike" cap="none" dirty="0" smtClean="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pt-BR" sz="2200" b="0" i="0" u="none" strike="noStrike" cap="none" dirty="0" smtClean="0">
                <a:solidFill>
                  <a:schemeClr val="dk1"/>
                </a:solidFill>
                <a:latin typeface="Calibri"/>
                <a:ea typeface="Calibri"/>
                <a:cs typeface="Calibri"/>
                <a:sym typeface="Calibri"/>
              </a:rPr>
              <a:t>Após</a:t>
            </a:r>
            <a:r>
              <a:rPr lang="pt-BR" sz="2200" b="0" i="0" u="none" strike="noStrike" cap="none" dirty="0">
                <a:solidFill>
                  <a:schemeClr val="dk1"/>
                </a:solidFill>
                <a:latin typeface="Calibri"/>
                <a:ea typeface="Calibri"/>
                <a:cs typeface="Calibri"/>
                <a:sym typeface="Calibri"/>
              </a:rPr>
              <a:t>, escolher um tópico do seu curso/disciplina, no qual deseja acrescentar o recurso, clique no link “Adicionar recurso...”</a:t>
            </a:r>
          </a:p>
        </p:txBody>
      </p:sp>
      <p:sp>
        <p:nvSpPr>
          <p:cNvPr id="436" name="Shape 436">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Acrescentando Recursos</a:t>
            </a:r>
          </a:p>
        </p:txBody>
      </p:sp>
      <p:grpSp>
        <p:nvGrpSpPr>
          <p:cNvPr id="437" name="Shape 437"/>
          <p:cNvGrpSpPr/>
          <p:nvPr/>
        </p:nvGrpSpPr>
        <p:grpSpPr>
          <a:xfrm>
            <a:off x="755575" y="615222"/>
            <a:ext cx="7851681" cy="660329"/>
            <a:chOff x="317495" y="205750"/>
            <a:chExt cx="7851681" cy="429335"/>
          </a:xfrm>
        </p:grpSpPr>
        <p:sp>
          <p:nvSpPr>
            <p:cNvPr id="438" name="Shape 438"/>
            <p:cNvSpPr/>
            <p:nvPr/>
          </p:nvSpPr>
          <p:spPr>
            <a:xfrm>
              <a:off x="317495" y="223766"/>
              <a:ext cx="7851681" cy="411318"/>
            </a:xfrm>
            <a:prstGeom prst="rect">
              <a:avLst/>
            </a:prstGeom>
            <a:solidFill>
              <a:srgbClr val="31859B"/>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9" name="Shape 439"/>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Arquivo</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39486" y="1417637"/>
            <a:ext cx="3712027" cy="4593771"/>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259841" y="4615543"/>
            <a:ext cx="2695575" cy="457200"/>
          </a:xfrm>
          <a:prstGeom prst="rect">
            <a:avLst/>
          </a:prstGeom>
          <a:noFill/>
          <a:ln>
            <a:noFill/>
          </a:ln>
        </p:spPr>
      </p:pic>
      <p:sp>
        <p:nvSpPr>
          <p:cNvPr id="6" name="Título 1"/>
          <p:cNvSpPr>
            <a:spLocks noGrp="1"/>
          </p:cNvSpPr>
          <p:nvPr>
            <p:ph type="title"/>
          </p:nvPr>
        </p:nvSpPr>
        <p:spPr>
          <a:xfrm>
            <a:off x="457200" y="274637"/>
            <a:ext cx="8229600" cy="1143000"/>
          </a:xfrm>
        </p:spPr>
        <p:txBody>
          <a:bodyPr/>
          <a:lstStyle/>
          <a:p>
            <a:r>
              <a:rPr lang="en-US" sz="2000" dirty="0" err="1" smtClean="0"/>
              <a:t>Ativar</a:t>
            </a:r>
            <a:r>
              <a:rPr lang="en-US" sz="2000" dirty="0" smtClean="0"/>
              <a:t> </a:t>
            </a:r>
            <a:r>
              <a:rPr lang="en-US" sz="2000" dirty="0" err="1" smtClean="0"/>
              <a:t>Edição</a:t>
            </a:r>
            <a:r>
              <a:rPr lang="en-US" sz="2000" dirty="0" smtClean="0"/>
              <a:t> e </a:t>
            </a:r>
            <a:r>
              <a:rPr lang="en-US" sz="2000" dirty="0" err="1" smtClean="0"/>
              <a:t>Acrescentar</a:t>
            </a:r>
            <a:r>
              <a:rPr lang="en-US" sz="2000" dirty="0" smtClean="0"/>
              <a:t> </a:t>
            </a:r>
            <a:r>
              <a:rPr lang="en-US" sz="2000" dirty="0" err="1" smtClean="0"/>
              <a:t>recursos</a:t>
            </a:r>
            <a:endParaRPr lang="pt-BR" sz="2000" dirty="0"/>
          </a:p>
        </p:txBody>
      </p:sp>
      <p:cxnSp>
        <p:nvCxnSpPr>
          <p:cNvPr id="7" name="Shape 424"/>
          <p:cNvCxnSpPr/>
          <p:nvPr/>
        </p:nvCxnSpPr>
        <p:spPr>
          <a:xfrm flipH="1">
            <a:off x="4136571" y="1999318"/>
            <a:ext cx="1855028" cy="645911"/>
          </a:xfrm>
          <a:prstGeom prst="straightConnector1">
            <a:avLst/>
          </a:prstGeom>
          <a:noFill/>
          <a:ln w="28575" cap="flat" cmpd="sng">
            <a:solidFill>
              <a:srgbClr val="FF0000"/>
            </a:solidFill>
            <a:prstDash val="solid"/>
            <a:round/>
            <a:headEnd type="none" w="med" len="med"/>
            <a:tailEnd type="stealth" w="lg" len="lg"/>
          </a:ln>
        </p:spPr>
      </p:cxnSp>
      <p:cxnSp>
        <p:nvCxnSpPr>
          <p:cNvPr id="9" name="Shape 424"/>
          <p:cNvCxnSpPr/>
          <p:nvPr/>
        </p:nvCxnSpPr>
        <p:spPr>
          <a:xfrm>
            <a:off x="6143999" y="2151718"/>
            <a:ext cx="126172" cy="2202568"/>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3607572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 recurso Livro é um dos novos recursos dessa versão do Moodle e ele tem por objetivo disponibilizar materiais, podendo ser apresentado em várias páginas, podendo ter capítulos e subcapítulos.</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Livros podem conter tanto arquivos de mídia como textos e são úteis para exibir grande quantidade de informação que pode ficar organizada em seções.</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Esse recurso pode ser usado como um portfólio de trabalho dos alunos ou de grupo de alunos.</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Salienta-se que o Livro é editado somente pelo professor.</a:t>
            </a:r>
          </a:p>
        </p:txBody>
      </p:sp>
      <p:sp>
        <p:nvSpPr>
          <p:cNvPr id="447" name="Shape 447">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Acrescentando Recursos</a:t>
            </a:r>
          </a:p>
        </p:txBody>
      </p:sp>
      <p:grpSp>
        <p:nvGrpSpPr>
          <p:cNvPr id="448" name="Shape 448"/>
          <p:cNvGrpSpPr/>
          <p:nvPr/>
        </p:nvGrpSpPr>
        <p:grpSpPr>
          <a:xfrm>
            <a:off x="755575" y="615222"/>
            <a:ext cx="7851681" cy="660329"/>
            <a:chOff x="317495" y="205750"/>
            <a:chExt cx="7851681" cy="429335"/>
          </a:xfrm>
        </p:grpSpPr>
        <p:sp>
          <p:nvSpPr>
            <p:cNvPr id="449" name="Shape 449"/>
            <p:cNvSpPr/>
            <p:nvPr/>
          </p:nvSpPr>
          <p:spPr>
            <a:xfrm>
              <a:off x="317495" y="223766"/>
              <a:ext cx="7851681" cy="411318"/>
            </a:xfrm>
            <a:prstGeom prst="rect">
              <a:avLst/>
            </a:prstGeom>
            <a:solidFill>
              <a:srgbClr val="31859B"/>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0" name="Shape 450"/>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Livro</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39486" y="1417637"/>
            <a:ext cx="3712027" cy="4593771"/>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259841" y="4615543"/>
            <a:ext cx="2695575" cy="457200"/>
          </a:xfrm>
          <a:prstGeom prst="rect">
            <a:avLst/>
          </a:prstGeom>
          <a:noFill/>
          <a:ln>
            <a:noFill/>
          </a:ln>
        </p:spPr>
      </p:pic>
      <p:sp>
        <p:nvSpPr>
          <p:cNvPr id="6" name="Título 1"/>
          <p:cNvSpPr>
            <a:spLocks noGrp="1"/>
          </p:cNvSpPr>
          <p:nvPr>
            <p:ph type="title"/>
          </p:nvPr>
        </p:nvSpPr>
        <p:spPr>
          <a:xfrm>
            <a:off x="457200" y="274637"/>
            <a:ext cx="8229600" cy="1143000"/>
          </a:xfrm>
        </p:spPr>
        <p:txBody>
          <a:bodyPr/>
          <a:lstStyle/>
          <a:p>
            <a:r>
              <a:rPr lang="en-US" sz="2000" dirty="0" err="1" smtClean="0"/>
              <a:t>Ativar</a:t>
            </a:r>
            <a:r>
              <a:rPr lang="en-US" sz="2000" dirty="0" smtClean="0"/>
              <a:t> </a:t>
            </a:r>
            <a:r>
              <a:rPr lang="en-US" sz="2000" dirty="0" err="1" smtClean="0"/>
              <a:t>Edição</a:t>
            </a:r>
            <a:r>
              <a:rPr lang="en-US" sz="2000" dirty="0" smtClean="0"/>
              <a:t> e </a:t>
            </a:r>
            <a:r>
              <a:rPr lang="en-US" sz="2000" dirty="0" err="1" smtClean="0"/>
              <a:t>Acrescentar</a:t>
            </a:r>
            <a:r>
              <a:rPr lang="en-US" sz="2000" dirty="0" smtClean="0"/>
              <a:t> </a:t>
            </a:r>
            <a:r>
              <a:rPr lang="en-US" sz="2000" dirty="0" err="1" smtClean="0"/>
              <a:t>recursos</a:t>
            </a:r>
            <a:endParaRPr lang="pt-BR" sz="2000" dirty="0"/>
          </a:p>
        </p:txBody>
      </p:sp>
      <p:cxnSp>
        <p:nvCxnSpPr>
          <p:cNvPr id="7" name="Shape 424"/>
          <p:cNvCxnSpPr/>
          <p:nvPr/>
        </p:nvCxnSpPr>
        <p:spPr>
          <a:xfrm flipH="1">
            <a:off x="4136571" y="1999318"/>
            <a:ext cx="1855028" cy="645911"/>
          </a:xfrm>
          <a:prstGeom prst="straightConnector1">
            <a:avLst/>
          </a:prstGeom>
          <a:noFill/>
          <a:ln w="28575" cap="flat" cmpd="sng">
            <a:solidFill>
              <a:srgbClr val="FF0000"/>
            </a:solidFill>
            <a:prstDash val="solid"/>
            <a:round/>
            <a:headEnd type="none" w="med" len="med"/>
            <a:tailEnd type="stealth" w="lg" len="lg"/>
          </a:ln>
        </p:spPr>
      </p:cxnSp>
      <p:cxnSp>
        <p:nvCxnSpPr>
          <p:cNvPr id="9" name="Shape 424"/>
          <p:cNvCxnSpPr/>
          <p:nvPr/>
        </p:nvCxnSpPr>
        <p:spPr>
          <a:xfrm>
            <a:off x="6143999" y="2151718"/>
            <a:ext cx="126172" cy="2202568"/>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289356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 recurso PASTA permite que o professor disponibilize diferentes arquivos em uma única pasta facilitando a visualização do aluno. </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criar este recurso o professor precisa clicar sobre o botão ATIVAR EDIÇÃO localizado no canto superior direito da tela da área de trabalho. </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Após, escolher um tópico do seu curso/disciplina, no qual deseja acrescentar o recurso, clique no link “Adicionar recurso...”</a:t>
            </a:r>
          </a:p>
        </p:txBody>
      </p:sp>
      <p:sp>
        <p:nvSpPr>
          <p:cNvPr id="456" name="Shape 456">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Acrescentando Recursos</a:t>
            </a:r>
          </a:p>
        </p:txBody>
      </p:sp>
      <p:grpSp>
        <p:nvGrpSpPr>
          <p:cNvPr id="457" name="Shape 457"/>
          <p:cNvGrpSpPr/>
          <p:nvPr/>
        </p:nvGrpSpPr>
        <p:grpSpPr>
          <a:xfrm>
            <a:off x="755575" y="615222"/>
            <a:ext cx="7851681" cy="660329"/>
            <a:chOff x="317495" y="205750"/>
            <a:chExt cx="7851681" cy="429335"/>
          </a:xfrm>
        </p:grpSpPr>
        <p:sp>
          <p:nvSpPr>
            <p:cNvPr id="458" name="Shape 458"/>
            <p:cNvSpPr/>
            <p:nvPr/>
          </p:nvSpPr>
          <p:spPr>
            <a:xfrm>
              <a:off x="317495" y="223766"/>
              <a:ext cx="7851681" cy="411318"/>
            </a:xfrm>
            <a:prstGeom prst="rect">
              <a:avLst/>
            </a:prstGeom>
            <a:solidFill>
              <a:srgbClr val="31859B"/>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Pasta</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39486" y="1417637"/>
            <a:ext cx="3712027" cy="4593771"/>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259841" y="4615543"/>
            <a:ext cx="2695575" cy="457200"/>
          </a:xfrm>
          <a:prstGeom prst="rect">
            <a:avLst/>
          </a:prstGeom>
          <a:noFill/>
          <a:ln>
            <a:noFill/>
          </a:ln>
        </p:spPr>
      </p:pic>
      <p:sp>
        <p:nvSpPr>
          <p:cNvPr id="6" name="Título 1"/>
          <p:cNvSpPr>
            <a:spLocks noGrp="1"/>
          </p:cNvSpPr>
          <p:nvPr>
            <p:ph type="title"/>
          </p:nvPr>
        </p:nvSpPr>
        <p:spPr>
          <a:xfrm>
            <a:off x="457200" y="274637"/>
            <a:ext cx="8229600" cy="1143000"/>
          </a:xfrm>
        </p:spPr>
        <p:txBody>
          <a:bodyPr/>
          <a:lstStyle/>
          <a:p>
            <a:r>
              <a:rPr lang="en-US" sz="2000" dirty="0" err="1" smtClean="0"/>
              <a:t>Ativar</a:t>
            </a:r>
            <a:r>
              <a:rPr lang="en-US" sz="2000" dirty="0" smtClean="0"/>
              <a:t> </a:t>
            </a:r>
            <a:r>
              <a:rPr lang="en-US" sz="2000" dirty="0" err="1" smtClean="0"/>
              <a:t>Edição</a:t>
            </a:r>
            <a:r>
              <a:rPr lang="en-US" sz="2000" dirty="0" smtClean="0"/>
              <a:t> e </a:t>
            </a:r>
            <a:r>
              <a:rPr lang="en-US" sz="2000" dirty="0" err="1" smtClean="0"/>
              <a:t>Acrescentar</a:t>
            </a:r>
            <a:r>
              <a:rPr lang="en-US" sz="2000" dirty="0" smtClean="0"/>
              <a:t> </a:t>
            </a:r>
            <a:r>
              <a:rPr lang="en-US" sz="2000" dirty="0" err="1" smtClean="0"/>
              <a:t>recursos</a:t>
            </a:r>
            <a:endParaRPr lang="pt-BR" sz="2000" dirty="0"/>
          </a:p>
        </p:txBody>
      </p:sp>
      <p:cxnSp>
        <p:nvCxnSpPr>
          <p:cNvPr id="7" name="Shape 424"/>
          <p:cNvCxnSpPr/>
          <p:nvPr/>
        </p:nvCxnSpPr>
        <p:spPr>
          <a:xfrm flipH="1">
            <a:off x="4136571" y="1999318"/>
            <a:ext cx="1855028" cy="645911"/>
          </a:xfrm>
          <a:prstGeom prst="straightConnector1">
            <a:avLst/>
          </a:prstGeom>
          <a:noFill/>
          <a:ln w="28575" cap="flat" cmpd="sng">
            <a:solidFill>
              <a:srgbClr val="FF0000"/>
            </a:solidFill>
            <a:prstDash val="solid"/>
            <a:round/>
            <a:headEnd type="none" w="med" len="med"/>
            <a:tailEnd type="stealth" w="lg" len="lg"/>
          </a:ln>
        </p:spPr>
      </p:cxnSp>
      <p:cxnSp>
        <p:nvCxnSpPr>
          <p:cNvPr id="9" name="Shape 424"/>
          <p:cNvCxnSpPr/>
          <p:nvPr/>
        </p:nvCxnSpPr>
        <p:spPr>
          <a:xfrm>
            <a:off x="6143999" y="2151718"/>
            <a:ext cx="126172" cy="2202568"/>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60161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O recurso Rótulo tem por objetivo organizar a página, permitindo a criação de títulos, textos informativos sobre o conteúdo do curso, links para arquivos, imagens e vídeos.</a:t>
            </a: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Para criar este recurso o professor precisa clicar sobre o botão ATIVAR EDIÇÃO localizado no canto superior direito da tela da área de trabalho. </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pt-BR" sz="2200" b="0" i="0" u="none" strike="noStrike" cap="none">
                <a:solidFill>
                  <a:schemeClr val="dk1"/>
                </a:solidFill>
                <a:latin typeface="Calibri"/>
                <a:ea typeface="Calibri"/>
                <a:cs typeface="Calibri"/>
                <a:sym typeface="Calibri"/>
              </a:rPr>
              <a:t>Após, escolher um tópico do seu curso/disciplina, no qual deseja acrescentar o recurso, clique no link “Adicionar recurso...”</a:t>
            </a:r>
          </a:p>
          <a:p>
            <a:pPr marL="342900" marR="0" lvl="0" indent="-342900" algn="l" rtl="0">
              <a:spcBef>
                <a:spcPts val="440"/>
              </a:spcBef>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p:txBody>
      </p:sp>
      <p:sp>
        <p:nvSpPr>
          <p:cNvPr id="467" name="Shape 467">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Acrescentando Recursos</a:t>
            </a:r>
          </a:p>
        </p:txBody>
      </p:sp>
      <p:grpSp>
        <p:nvGrpSpPr>
          <p:cNvPr id="468" name="Shape 468"/>
          <p:cNvGrpSpPr/>
          <p:nvPr/>
        </p:nvGrpSpPr>
        <p:grpSpPr>
          <a:xfrm>
            <a:off x="755575" y="615222"/>
            <a:ext cx="7851681" cy="660329"/>
            <a:chOff x="317495" y="205750"/>
            <a:chExt cx="7851681" cy="429335"/>
          </a:xfrm>
        </p:grpSpPr>
        <p:sp>
          <p:nvSpPr>
            <p:cNvPr id="469" name="Shape 469"/>
            <p:cNvSpPr/>
            <p:nvPr/>
          </p:nvSpPr>
          <p:spPr>
            <a:xfrm>
              <a:off x="317495" y="223766"/>
              <a:ext cx="7851681" cy="411318"/>
            </a:xfrm>
            <a:prstGeom prst="rect">
              <a:avLst/>
            </a:prstGeom>
            <a:solidFill>
              <a:srgbClr val="31859B"/>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0" name="Shape 470"/>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Rótulo</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39486" y="1417637"/>
            <a:ext cx="3712027" cy="4593771"/>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259841" y="4615543"/>
            <a:ext cx="2695575" cy="457200"/>
          </a:xfrm>
          <a:prstGeom prst="rect">
            <a:avLst/>
          </a:prstGeom>
          <a:noFill/>
          <a:ln>
            <a:noFill/>
          </a:ln>
        </p:spPr>
      </p:pic>
      <p:sp>
        <p:nvSpPr>
          <p:cNvPr id="6" name="Título 1"/>
          <p:cNvSpPr>
            <a:spLocks noGrp="1"/>
          </p:cNvSpPr>
          <p:nvPr>
            <p:ph type="title"/>
          </p:nvPr>
        </p:nvSpPr>
        <p:spPr>
          <a:xfrm>
            <a:off x="457200" y="274637"/>
            <a:ext cx="8229600" cy="1143000"/>
          </a:xfrm>
        </p:spPr>
        <p:txBody>
          <a:bodyPr/>
          <a:lstStyle/>
          <a:p>
            <a:r>
              <a:rPr lang="en-US" sz="2000" dirty="0" err="1" smtClean="0"/>
              <a:t>Ativar</a:t>
            </a:r>
            <a:r>
              <a:rPr lang="en-US" sz="2000" dirty="0" smtClean="0"/>
              <a:t> </a:t>
            </a:r>
            <a:r>
              <a:rPr lang="en-US" sz="2000" dirty="0" err="1" smtClean="0"/>
              <a:t>Edição</a:t>
            </a:r>
            <a:r>
              <a:rPr lang="en-US" sz="2000" dirty="0" smtClean="0"/>
              <a:t> e </a:t>
            </a:r>
            <a:r>
              <a:rPr lang="en-US" sz="2000" dirty="0" err="1" smtClean="0"/>
              <a:t>Acrescentar</a:t>
            </a:r>
            <a:r>
              <a:rPr lang="en-US" sz="2000" dirty="0" smtClean="0"/>
              <a:t> </a:t>
            </a:r>
            <a:r>
              <a:rPr lang="en-US" sz="2000" dirty="0" err="1" smtClean="0"/>
              <a:t>recursos</a:t>
            </a:r>
            <a:endParaRPr lang="pt-BR" sz="2000" dirty="0"/>
          </a:p>
        </p:txBody>
      </p:sp>
      <p:cxnSp>
        <p:nvCxnSpPr>
          <p:cNvPr id="7" name="Shape 424"/>
          <p:cNvCxnSpPr/>
          <p:nvPr/>
        </p:nvCxnSpPr>
        <p:spPr>
          <a:xfrm flipH="1">
            <a:off x="4136571" y="1999318"/>
            <a:ext cx="1855028" cy="645911"/>
          </a:xfrm>
          <a:prstGeom prst="straightConnector1">
            <a:avLst/>
          </a:prstGeom>
          <a:noFill/>
          <a:ln w="28575" cap="flat" cmpd="sng">
            <a:solidFill>
              <a:srgbClr val="FF0000"/>
            </a:solidFill>
            <a:prstDash val="solid"/>
            <a:round/>
            <a:headEnd type="none" w="med" len="med"/>
            <a:tailEnd type="stealth" w="lg" len="lg"/>
          </a:ln>
        </p:spPr>
      </p:cxnSp>
      <p:cxnSp>
        <p:nvCxnSpPr>
          <p:cNvPr id="9" name="Shape 424"/>
          <p:cNvCxnSpPr/>
          <p:nvPr/>
        </p:nvCxnSpPr>
        <p:spPr>
          <a:xfrm>
            <a:off x="6143999" y="2151718"/>
            <a:ext cx="126172" cy="2202568"/>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547511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O módulo URL permite que o professor forneça um link da web como um recurso do próprio curso.</a:t>
            </a:r>
          </a:p>
          <a:p>
            <a:pPr marL="342900" marR="0" lvl="0" indent="-342900" algn="l" rtl="0">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Tudo o que está online e disponível gratuitamente, tais como documentos ou imagens, podem ser ligados a URL e não necessitam ser a home page de um site.</a:t>
            </a:r>
          </a:p>
          <a:p>
            <a:pPr marL="342900" marR="0" lvl="0" indent="-342900" algn="l" rtl="0">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Essa opção substitui parcialmente o recurso “link de um arquivo ou página da web” da versão antiga, pois permite que o professor insira link de sites da Internet nos tópicos de aula, sem que o aluno tenha que entrar em outra página para visualizá-los.</a:t>
            </a:r>
          </a:p>
        </p:txBody>
      </p:sp>
      <p:sp>
        <p:nvSpPr>
          <p:cNvPr id="478" name="Shape 478"/>
          <p:cNvSpPr/>
          <p:nvPr/>
        </p:nvSpPr>
        <p:spPr>
          <a:xfrm>
            <a:off x="755575" y="615222"/>
            <a:ext cx="7851681" cy="6326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URL</a:t>
            </a:r>
          </a:p>
        </p:txBody>
      </p:sp>
      <p:sp>
        <p:nvSpPr>
          <p:cNvPr id="479" name="Shape 479">
            <a:hlinkClick r:id="rId3"/>
          </p:cNvPr>
          <p:cNvSpPr/>
          <p:nvPr/>
        </p:nvSpPr>
        <p:spPr>
          <a:xfrm>
            <a:off x="466118"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Acrescentando Recursos</a:t>
            </a:r>
          </a:p>
        </p:txBody>
      </p:sp>
      <p:grpSp>
        <p:nvGrpSpPr>
          <p:cNvPr id="480" name="Shape 480"/>
          <p:cNvGrpSpPr/>
          <p:nvPr/>
        </p:nvGrpSpPr>
        <p:grpSpPr>
          <a:xfrm>
            <a:off x="755575" y="615222"/>
            <a:ext cx="7851681" cy="660329"/>
            <a:chOff x="317495" y="205750"/>
            <a:chExt cx="7851681" cy="429335"/>
          </a:xfrm>
        </p:grpSpPr>
        <p:sp>
          <p:nvSpPr>
            <p:cNvPr id="481" name="Shape 481"/>
            <p:cNvSpPr/>
            <p:nvPr/>
          </p:nvSpPr>
          <p:spPr>
            <a:xfrm>
              <a:off x="317495" y="223766"/>
              <a:ext cx="7851681" cy="411318"/>
            </a:xfrm>
            <a:prstGeom prst="rect">
              <a:avLst/>
            </a:prstGeom>
            <a:solidFill>
              <a:srgbClr val="31859B"/>
            </a:soli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2" name="Shape 482"/>
            <p:cNvSpPr/>
            <p:nvPr/>
          </p:nvSpPr>
          <p:spPr>
            <a:xfrm>
              <a:off x="317495" y="205750"/>
              <a:ext cx="7851681" cy="411318"/>
            </a:xfrm>
            <a:prstGeom prst="rect">
              <a:avLst/>
            </a:prstGeom>
            <a:noFill/>
            <a:ln w="9525" cap="flat" cmpd="sng">
              <a:solidFill>
                <a:srgbClr val="00000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URL</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39486" y="1417637"/>
            <a:ext cx="3712027" cy="4593771"/>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259841" y="4615543"/>
            <a:ext cx="2695575" cy="457200"/>
          </a:xfrm>
          <a:prstGeom prst="rect">
            <a:avLst/>
          </a:prstGeom>
          <a:noFill/>
          <a:ln>
            <a:noFill/>
          </a:ln>
        </p:spPr>
      </p:pic>
      <p:sp>
        <p:nvSpPr>
          <p:cNvPr id="6" name="Título 1"/>
          <p:cNvSpPr>
            <a:spLocks noGrp="1"/>
          </p:cNvSpPr>
          <p:nvPr>
            <p:ph type="title"/>
          </p:nvPr>
        </p:nvSpPr>
        <p:spPr>
          <a:xfrm>
            <a:off x="457200" y="274637"/>
            <a:ext cx="8229600" cy="1143000"/>
          </a:xfrm>
        </p:spPr>
        <p:txBody>
          <a:bodyPr/>
          <a:lstStyle/>
          <a:p>
            <a:r>
              <a:rPr lang="en-US" sz="2000" dirty="0" err="1" smtClean="0"/>
              <a:t>Ativar</a:t>
            </a:r>
            <a:r>
              <a:rPr lang="en-US" sz="2000" dirty="0" smtClean="0"/>
              <a:t> </a:t>
            </a:r>
            <a:r>
              <a:rPr lang="en-US" sz="2000" dirty="0" err="1" smtClean="0"/>
              <a:t>Edição</a:t>
            </a:r>
            <a:r>
              <a:rPr lang="en-US" sz="2000" dirty="0" smtClean="0"/>
              <a:t> e </a:t>
            </a:r>
            <a:r>
              <a:rPr lang="en-US" sz="2000" dirty="0" err="1" smtClean="0"/>
              <a:t>Acrescentar</a:t>
            </a:r>
            <a:r>
              <a:rPr lang="en-US" sz="2000" dirty="0" smtClean="0"/>
              <a:t> </a:t>
            </a:r>
            <a:r>
              <a:rPr lang="en-US" sz="2000" dirty="0" err="1" smtClean="0"/>
              <a:t>recursos</a:t>
            </a:r>
            <a:endParaRPr lang="pt-BR" sz="2000" dirty="0"/>
          </a:p>
        </p:txBody>
      </p:sp>
      <p:cxnSp>
        <p:nvCxnSpPr>
          <p:cNvPr id="7" name="Shape 424"/>
          <p:cNvCxnSpPr/>
          <p:nvPr/>
        </p:nvCxnSpPr>
        <p:spPr>
          <a:xfrm flipH="1">
            <a:off x="4136571" y="1999318"/>
            <a:ext cx="1855028" cy="645911"/>
          </a:xfrm>
          <a:prstGeom prst="straightConnector1">
            <a:avLst/>
          </a:prstGeom>
          <a:noFill/>
          <a:ln w="28575" cap="flat" cmpd="sng">
            <a:solidFill>
              <a:srgbClr val="FF0000"/>
            </a:solidFill>
            <a:prstDash val="solid"/>
            <a:round/>
            <a:headEnd type="none" w="med" len="med"/>
            <a:tailEnd type="stealth" w="lg" len="lg"/>
          </a:ln>
        </p:spPr>
      </p:cxnSp>
      <p:cxnSp>
        <p:nvCxnSpPr>
          <p:cNvPr id="9" name="Shape 424"/>
          <p:cNvCxnSpPr/>
          <p:nvPr/>
        </p:nvCxnSpPr>
        <p:spPr>
          <a:xfrm>
            <a:off x="6143999" y="2151718"/>
            <a:ext cx="126172" cy="2202568"/>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03177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70090" y="1543048"/>
            <a:ext cx="7769428" cy="4370304"/>
          </a:xfrm>
          <a:prstGeom prst="rect">
            <a:avLst/>
          </a:prstGeom>
        </p:spPr>
      </p:pic>
      <p:sp>
        <p:nvSpPr>
          <p:cNvPr id="160" name="Shape 160"/>
          <p:cNvSpPr txBox="1">
            <a:spLocks noGrp="1"/>
          </p:cNvSpPr>
          <p:nvPr>
            <p:ph type="title"/>
          </p:nvPr>
        </p:nvSpPr>
        <p:spPr>
          <a:xfrm>
            <a:off x="478972"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dirty="0">
                <a:solidFill>
                  <a:schemeClr val="dk1"/>
                </a:solidFill>
                <a:latin typeface="Calibri"/>
                <a:ea typeface="Calibri"/>
                <a:cs typeface="Calibri"/>
                <a:sym typeface="Calibri"/>
              </a:rPr>
              <a:t>Acesso</a:t>
            </a:r>
          </a:p>
        </p:txBody>
      </p:sp>
      <p:sp>
        <p:nvSpPr>
          <p:cNvPr id="161" name="Shape 161"/>
          <p:cNvSpPr/>
          <p:nvPr/>
        </p:nvSpPr>
        <p:spPr>
          <a:xfrm>
            <a:off x="0" y="942975"/>
            <a:ext cx="5405891" cy="400049"/>
          </a:xfrm>
          <a:prstGeom prst="rect">
            <a:avLst/>
          </a:prstGeom>
          <a:noFill/>
          <a:ln>
            <a:noFill/>
          </a:ln>
        </p:spPr>
        <p:txBody>
          <a:bodyPr lIns="91425" tIns="45700" rIns="91425" bIns="45700" anchor="t" anchorCtr="0">
            <a:noAutofit/>
          </a:bodyPr>
          <a:lstStyle/>
          <a:p>
            <a:pPr lvl="0" algn="ctr">
              <a:buClr>
                <a:schemeClr val="dk1"/>
              </a:buClr>
              <a:buSzPct val="25000"/>
            </a:pPr>
            <a:r>
              <a:rPr lang="pt-BR" sz="2000" u="sng" dirty="0">
                <a:solidFill>
                  <a:schemeClr val="hlink"/>
                </a:solidFill>
                <a:latin typeface="Calibri"/>
                <a:ea typeface="Calibri"/>
                <a:cs typeface="Calibri"/>
                <a:sym typeface="Calibri"/>
                <a:hlinkClick r:id="rId4"/>
              </a:rPr>
              <a:t>http://novoportal.unipampa.edu.br/novoportal/</a:t>
            </a:r>
            <a:endParaRPr lang="pt-BR" sz="2000" b="0" i="0" u="sng" strike="noStrike" cap="none" dirty="0">
              <a:solidFill>
                <a:schemeClr val="hlink"/>
              </a:solidFill>
              <a:latin typeface="Calibri"/>
              <a:ea typeface="Calibri"/>
              <a:cs typeface="Calibri"/>
              <a:sym typeface="Calibri"/>
              <a:hlinkClick r:id="rId4"/>
            </a:endParaRPr>
          </a:p>
        </p:txBody>
      </p:sp>
      <p:cxnSp>
        <p:nvCxnSpPr>
          <p:cNvPr id="163" name="Shape 163"/>
          <p:cNvCxnSpPr>
            <a:stCxn id="161" idx="2"/>
          </p:cNvCxnSpPr>
          <p:nvPr/>
        </p:nvCxnSpPr>
        <p:spPr>
          <a:xfrm>
            <a:off x="2702946" y="1343024"/>
            <a:ext cx="3632540" cy="2826205"/>
          </a:xfrm>
          <a:prstGeom prst="straightConnector1">
            <a:avLst/>
          </a:prstGeom>
          <a:noFill/>
          <a:ln w="57150" cap="flat" cmpd="sng">
            <a:solidFill>
              <a:srgbClr val="FF0000"/>
            </a:solidFill>
            <a:prstDash val="solid"/>
            <a:round/>
            <a:headEnd type="none" w="med" len="med"/>
            <a:tailEnd type="stealth" w="lg" len="lg"/>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755575" y="615222"/>
            <a:ext cx="7851681" cy="660329"/>
            <a:chOff x="317495" y="205750"/>
            <a:chExt cx="7851681" cy="429335"/>
          </a:xfrm>
        </p:grpSpPr>
        <p:sp>
          <p:nvSpPr>
            <p:cNvPr id="489" name="Shape 489"/>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0" name="Shape 490"/>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pic>
        <p:nvPicPr>
          <p:cNvPr id="2" name="Imagem 1"/>
          <p:cNvPicPr>
            <a:picLocks noChangeAspect="1"/>
          </p:cNvPicPr>
          <p:nvPr/>
        </p:nvPicPr>
        <p:blipFill>
          <a:blip r:embed="rId3"/>
          <a:stretch>
            <a:fillRect/>
          </a:stretch>
        </p:blipFill>
        <p:spPr>
          <a:xfrm>
            <a:off x="710600" y="1464319"/>
            <a:ext cx="7896656" cy="444186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480"/>
              </a:spcBef>
              <a:buClr>
                <a:schemeClr val="dk1"/>
              </a:buClr>
              <a:buSzPct val="100000"/>
              <a:buFont typeface="Arial"/>
              <a:buChar char="•"/>
            </a:pPr>
            <a:r>
              <a:rPr lang="pt-BR" sz="2400" b="0" i="0" u="none" strike="noStrike" cap="none" dirty="0" smtClean="0">
                <a:solidFill>
                  <a:schemeClr val="dk1"/>
                </a:solidFill>
                <a:latin typeface="Calibri"/>
                <a:ea typeface="Calibri"/>
                <a:cs typeface="Calibri"/>
                <a:sym typeface="Calibri"/>
              </a:rPr>
              <a:t>Chat</a:t>
            </a:r>
            <a:endParaRPr lang="pt-BR" sz="24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buClr>
                <a:schemeClr val="dk1"/>
              </a:buClr>
              <a:buSzPct val="100000"/>
              <a:buFont typeface="Arial"/>
              <a:buChar char="–"/>
            </a:pPr>
            <a:r>
              <a:rPr lang="pt-BR" sz="2000" b="0" i="0" u="none" strike="noStrike" cap="none" dirty="0">
                <a:solidFill>
                  <a:schemeClr val="dk1"/>
                </a:solidFill>
                <a:latin typeface="Calibri"/>
                <a:ea typeface="Calibri"/>
                <a:cs typeface="Calibri"/>
                <a:sym typeface="Calibri"/>
              </a:rPr>
              <a:t>Atividade de interação textual online entre professores, tutores, monitores e alunos, na qual todos se comunicam em tempo real, com data e horário previamente agendado pelo professor. Para criar esta atividade, o professor precisa clicar sobre o botão localizado no canto superior direito da tela da área de trabalho da disciplina. Escolha um tópico do seu curso/disciplina, na área de trabalho, no qual deseja acrescentar a atividade</a:t>
            </a: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grpSp>
        <p:nvGrpSpPr>
          <p:cNvPr id="496" name="Shape 496"/>
          <p:cNvGrpSpPr/>
          <p:nvPr/>
        </p:nvGrpSpPr>
        <p:grpSpPr>
          <a:xfrm>
            <a:off x="755575" y="615222"/>
            <a:ext cx="7851681" cy="660329"/>
            <a:chOff x="317495" y="205750"/>
            <a:chExt cx="7851681" cy="429335"/>
          </a:xfrm>
        </p:grpSpPr>
        <p:sp>
          <p:nvSpPr>
            <p:cNvPr id="497" name="Shape 497"/>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8" name="Shape 498"/>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Diário</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Esta é uma atividade de reflexão orientada por um professor ou tutor. Estas reflexões são individuais e não podem ser vistas pelos outros participantes. O professor pode inserir feedbacks e avaliações a cada anotação no Diário. </a:t>
            </a:r>
          </a:p>
          <a:p>
            <a:pPr marL="342900" marR="0" lvl="0" indent="-342900" algn="l" rtl="0">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Escolha</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Possibilita a criação de uma </a:t>
            </a:r>
            <a:r>
              <a:rPr lang="pt-BR" sz="2000" b="1" i="0" u="none" strike="noStrike" cap="none">
                <a:solidFill>
                  <a:schemeClr val="dk1"/>
                </a:solidFill>
                <a:latin typeface="Calibri"/>
                <a:ea typeface="Calibri"/>
                <a:cs typeface="Calibri"/>
                <a:sym typeface="Calibri"/>
              </a:rPr>
              <a:t>enquete</a:t>
            </a:r>
            <a:r>
              <a:rPr lang="pt-BR" sz="2000" b="0" i="0" u="none" strike="noStrike" cap="none">
                <a:solidFill>
                  <a:schemeClr val="dk1"/>
                </a:solidFill>
                <a:latin typeface="Calibri"/>
                <a:ea typeface="Calibri"/>
                <a:cs typeface="Calibri"/>
                <a:sym typeface="Calibri"/>
              </a:rPr>
              <a:t>. O professor formula uma única pergunta com diversas opções de resposta aos alunos. É muito utilizada para realizar pesquisas rápidas de opinião como: definir grupos de trabalho, data de entrega de atividades ou provas, entre outras. </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04" name="Shape 504"/>
          <p:cNvGrpSpPr/>
          <p:nvPr/>
        </p:nvGrpSpPr>
        <p:grpSpPr>
          <a:xfrm>
            <a:off x="755575" y="615222"/>
            <a:ext cx="7851681" cy="660329"/>
            <a:chOff x="317495" y="205750"/>
            <a:chExt cx="7851681" cy="429335"/>
          </a:xfrm>
        </p:grpSpPr>
        <p:sp>
          <p:nvSpPr>
            <p:cNvPr id="505" name="Shape 505"/>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6" name="Shape 506"/>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Ferramenta Externa</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Baseada na URL acessada</a:t>
            </a:r>
          </a:p>
          <a:p>
            <a:pPr marL="342900" marR="0" lvl="0" indent="-342900" algn="l" rtl="0">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Fórum</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Atividade de discussão assíncrona que permite a interação entre os participantes (professor, tutor, monitor e alunos) da disciplina sobre um determinado assunto. Existem cinco tipos de discussão na atividade fórum. Cada tipo irá configurar formas diferentes de envio e visualização das mensagens. Junto a essas mensagens os alunos podem anexar arquivos de diferentes formatos. Os alunos e os professores têm a opção de receber cópias das novas mensagens via e-mail de todos os inscritos no curso/disciplina.</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12" name="Shape 512"/>
          <p:cNvGrpSpPr/>
          <p:nvPr/>
        </p:nvGrpSpPr>
        <p:grpSpPr>
          <a:xfrm>
            <a:off x="755575" y="615222"/>
            <a:ext cx="7851681" cy="660329"/>
            <a:chOff x="317495" y="205750"/>
            <a:chExt cx="7851681" cy="429335"/>
          </a:xfrm>
        </p:grpSpPr>
        <p:sp>
          <p:nvSpPr>
            <p:cNvPr id="513" name="Shape 513"/>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4" name="Shape 514"/>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Glossário</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Atividade que permite aos alunos criarem ou atualizarem um dicionário com definições de termos podendo exibir as listas de diversos modos. Os professores podem exportar itens de um glossário secundário ao glossário principal do mesmo curso. Além disso, é possível criar automaticamente links em textos do curso que direcionarão aos itens no glossário.</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20" name="Shape 520"/>
          <p:cNvGrpSpPr/>
          <p:nvPr/>
        </p:nvGrpSpPr>
        <p:grpSpPr>
          <a:xfrm>
            <a:off x="755575" y="615222"/>
            <a:ext cx="7851681" cy="660329"/>
            <a:chOff x="317495" y="205750"/>
            <a:chExt cx="7851681" cy="429335"/>
          </a:xfrm>
        </p:grpSpPr>
        <p:sp>
          <p:nvSpPr>
            <p:cNvPr id="521" name="Shape 521"/>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2" name="Shape 522"/>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Lição</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Publica o conteúdo em um modo interessante e flexível. Ela consiste em um determinado número de páginas onde cada página, normalmente, termina com uma questão e uma série de possíveis respostas. Dependendo da resposta escolhida pelo aluno, ele passará para a próxima página ou será levado para uma página anterior. A navegação através da lição pode ser direta ou complexa, dependendo em grande parte da estrutura do material que está sendo apresentado. </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28" name="Shape 528"/>
          <p:cNvGrpSpPr/>
          <p:nvPr/>
        </p:nvGrpSpPr>
        <p:grpSpPr>
          <a:xfrm>
            <a:off x="755575" y="615222"/>
            <a:ext cx="7851681" cy="660329"/>
            <a:chOff x="317495" y="205750"/>
            <a:chExt cx="7851681" cy="429335"/>
          </a:xfrm>
        </p:grpSpPr>
        <p:sp>
          <p:nvSpPr>
            <p:cNvPr id="529" name="Shape 529"/>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Pesquisa de Avaliação</a:t>
            </a:r>
          </a:p>
          <a:p>
            <a:pPr marL="742950" marR="0" lvl="1" indent="-285750" algn="l" rtl="0">
              <a:lnSpc>
                <a:spcPct val="90000"/>
              </a:lnSpc>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Esse recurso permite criar questionários de perguntas do tipo múltipla escolha. É muito utilizado para obter a opinião dos alunos em relação a algum assunto, pois permite dar anonimato ao respondente. A partir das respostas é gerado um gráfico juntamente com porcentagens das respostas.</a:t>
            </a:r>
          </a:p>
          <a:p>
            <a:pPr marL="342900" marR="0" lvl="0" indent="-342900" algn="l" rtl="0">
              <a:lnSpc>
                <a:spcPct val="90000"/>
              </a:lnSpc>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Questionário</a:t>
            </a:r>
          </a:p>
          <a:p>
            <a:pPr marL="742950" marR="0" lvl="1" indent="-285750" algn="l" rtl="0">
              <a:lnSpc>
                <a:spcPct val="90000"/>
              </a:lnSpc>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Permite a criação de perguntas, que podem ser de múltipla escolha, verdadeiro/falso, resposta breve, associação, entre outros. Essas perguntas são arquivadas por categorias em banco de questões do moodle e podem ser reutilizadas pelo professor em outras disciplinas. A criação de um questionário no Moodle é constituída de duas partes: a configuração da estrutura do Questionário e o banco de questões (quais as perguntas farão parte do questionário). </a:t>
            </a:r>
          </a:p>
          <a:p>
            <a:pPr marL="342900" marR="0" lvl="0" indent="-342900" algn="l" rtl="0">
              <a:lnSpc>
                <a:spcPct val="90000"/>
              </a:lnSpc>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36" name="Shape 536"/>
          <p:cNvGrpSpPr/>
          <p:nvPr/>
        </p:nvGrpSpPr>
        <p:grpSpPr>
          <a:xfrm>
            <a:off x="755575" y="615222"/>
            <a:ext cx="7851681" cy="660329"/>
            <a:chOff x="317495" y="205750"/>
            <a:chExt cx="7851681" cy="429335"/>
          </a:xfrm>
        </p:grpSpPr>
        <p:sp>
          <p:nvSpPr>
            <p:cNvPr id="537" name="Shape 537"/>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8" name="Shape 538"/>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Tarefa</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Permite aos professores especificar um trabalho a ser feito de maneira on-line ou presencial que poderá ser avaliado. O professor pode optar por texto on-line ou envio de arquivo.</a:t>
            </a:r>
          </a:p>
          <a:p>
            <a:pPr marL="342900" marR="0" lvl="0" indent="-342900" algn="l" rtl="0">
              <a:spcBef>
                <a:spcPts val="480"/>
              </a:spcBef>
              <a:buClr>
                <a:schemeClr val="dk1"/>
              </a:buClr>
              <a:buSzPct val="100000"/>
              <a:buFont typeface="Arial"/>
              <a:buChar char="•"/>
            </a:pPr>
            <a:r>
              <a:rPr lang="pt-BR" sz="2400" b="0" i="0" u="none" strike="noStrike" cap="none">
                <a:solidFill>
                  <a:schemeClr val="dk1"/>
                </a:solidFill>
                <a:latin typeface="Calibri"/>
                <a:ea typeface="Calibri"/>
                <a:cs typeface="Calibri"/>
                <a:sym typeface="Calibri"/>
              </a:rPr>
              <a:t>Wiki</a:t>
            </a:r>
          </a:p>
          <a:p>
            <a:pPr marL="742950" marR="0" lvl="1" indent="-285750" algn="l" rtl="0">
              <a:spcBef>
                <a:spcPts val="400"/>
              </a:spcBef>
              <a:buClr>
                <a:schemeClr val="dk1"/>
              </a:buClr>
              <a:buSzPct val="100000"/>
              <a:buFont typeface="Arial"/>
              <a:buChar char="–"/>
            </a:pPr>
            <a:r>
              <a:rPr lang="pt-BR" sz="2000" b="0" i="0" u="none" strike="noStrike" cap="none">
                <a:solidFill>
                  <a:schemeClr val="dk1"/>
                </a:solidFill>
                <a:latin typeface="Calibri"/>
                <a:ea typeface="Calibri"/>
                <a:cs typeface="Calibri"/>
                <a:sym typeface="Calibri"/>
              </a:rPr>
              <a:t>Permite que os participantes adicionem e editem uma coleção de páginas web. Uma Wiki pode ser colaborativa, com todos podendo editá-la, ou individual, onde cada um terá a sua wiki e somente essa pessoa pode editá-la. Um histórico de versões de cada página Wiki é mantido, listando as edições feitas por cada participante.</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grpSp>
        <p:nvGrpSpPr>
          <p:cNvPr id="544" name="Shape 544"/>
          <p:cNvGrpSpPr/>
          <p:nvPr/>
        </p:nvGrpSpPr>
        <p:grpSpPr>
          <a:xfrm>
            <a:off x="755575" y="615222"/>
            <a:ext cx="7851681" cy="660329"/>
            <a:chOff x="317495" y="205750"/>
            <a:chExt cx="7851681" cy="429335"/>
          </a:xfrm>
        </p:grpSpPr>
        <p:sp>
          <p:nvSpPr>
            <p:cNvPr id="545" name="Shape 545"/>
            <p:cNvSpPr/>
            <p:nvPr/>
          </p:nvSpPr>
          <p:spPr>
            <a:xfrm>
              <a:off x="317495" y="223766"/>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p:nvPr/>
          </p:nvSpPr>
          <p:spPr>
            <a:xfrm>
              <a:off x="317495" y="205750"/>
              <a:ext cx="7851681" cy="411318"/>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326475" tIns="53325" rIns="53325" bIns="53325" anchor="ctr" anchorCtr="0">
              <a:noAutofit/>
            </a:bodyPr>
            <a:lstStyle/>
            <a:p>
              <a:pPr marL="0" marR="0" lvl="0" indent="0" algn="ctr" rtl="0">
                <a:lnSpc>
                  <a:spcPct val="90000"/>
                </a:lnSpc>
                <a:spcBef>
                  <a:spcPts val="0"/>
                </a:spcBef>
                <a:spcAft>
                  <a:spcPts val="1260"/>
                </a:spcAft>
                <a:buSzPct val="25000"/>
                <a:buNone/>
              </a:pPr>
              <a:r>
                <a:rPr lang="pt-BR" sz="3600" b="0" i="0" u="none" strike="noStrike" cap="none">
                  <a:solidFill>
                    <a:schemeClr val="lt1"/>
                  </a:solidFill>
                  <a:latin typeface="Calibri"/>
                  <a:ea typeface="Calibri"/>
                  <a:cs typeface="Calibri"/>
                  <a:sym typeface="Calibri"/>
                </a:rPr>
                <a:t>Acrescentando Atividades</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500743" y="21034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4400" b="0" i="0" u="none" strike="noStrike" cap="none" dirty="0" smtClean="0">
                <a:solidFill>
                  <a:schemeClr val="dk1"/>
                </a:solidFill>
                <a:latin typeface="Calibri"/>
                <a:ea typeface="Calibri"/>
                <a:cs typeface="Calibri"/>
                <a:sym typeface="Calibri"/>
              </a:rPr>
              <a:t>Recursos mais recentes do </a:t>
            </a:r>
            <a:r>
              <a:rPr lang="pt-BR" sz="4400" b="0" i="0" u="none" strike="noStrike" cap="none" dirty="0" err="1">
                <a:solidFill>
                  <a:schemeClr val="dk1"/>
                </a:solidFill>
                <a:latin typeface="Calibri"/>
                <a:ea typeface="Calibri"/>
                <a:cs typeface="Calibri"/>
                <a:sym typeface="Calibri"/>
              </a:rPr>
              <a:t>Moodle</a:t>
            </a:r>
            <a:r>
              <a:rPr lang="pt-BR" sz="44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A função de acesso condicional é utilizada para controlar o acesso a uma atividade baseada na conclusão de outra.</a:t>
            </a:r>
          </a:p>
          <a:p>
            <a:pPr marL="0" marR="0" lvl="0" indent="0" algn="l" rtl="0">
              <a:spcBef>
                <a:spcPts val="44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É necessário concluir uma atividade para liberar o acesso à outra.</a:t>
            </a:r>
          </a:p>
          <a:p>
            <a:pPr marL="0" marR="0" lvl="0" indent="0" algn="l" rtl="0">
              <a:spcBef>
                <a:spcPts val="44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Isso possibilita uma continuidade linear das atividades da sua disciplina/curso no Moodle. </a:t>
            </a:r>
          </a:p>
          <a:p>
            <a:pPr marL="0" marR="0" lvl="0" indent="0" algn="l" rtl="0">
              <a:spcBef>
                <a:spcPts val="44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Ao selecionar qualquer atividade do Moodle, abrirá o formulário de edição e nele o professor encontrará a opção “Acesso Restrito”.</a:t>
            </a:r>
          </a:p>
        </p:txBody>
      </p:sp>
      <p:grpSp>
        <p:nvGrpSpPr>
          <p:cNvPr id="557" name="Shape 557"/>
          <p:cNvGrpSpPr/>
          <p:nvPr/>
        </p:nvGrpSpPr>
        <p:grpSpPr>
          <a:xfrm>
            <a:off x="702054" y="444312"/>
            <a:ext cx="7739890" cy="565925"/>
            <a:chOff x="427225" y="282782"/>
            <a:chExt cx="7739890" cy="565925"/>
          </a:xfrm>
        </p:grpSpPr>
        <p:sp>
          <p:nvSpPr>
            <p:cNvPr id="558" name="Shape 558"/>
            <p:cNvSpPr/>
            <p:nvPr/>
          </p:nvSpPr>
          <p:spPr>
            <a:xfrm>
              <a:off x="427225" y="282782"/>
              <a:ext cx="7739890" cy="565925"/>
            </a:xfrm>
            <a:prstGeom prst="rect">
              <a:avLst/>
            </a:prstGeom>
            <a:gradFill>
              <a:gsLst>
                <a:gs pos="0">
                  <a:srgbClr val="759436"/>
                </a:gs>
                <a:gs pos="80000">
                  <a:srgbClr val="9AC447"/>
                </a:gs>
                <a:gs pos="100000">
                  <a:srgbClr val="9CC646"/>
                </a:gs>
              </a:gsLst>
              <a:lin ang="16200000" scaled="0"/>
            </a:gra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9" name="Shape 559"/>
            <p:cNvSpPr/>
            <p:nvPr/>
          </p:nvSpPr>
          <p:spPr>
            <a:xfrm>
              <a:off x="427225" y="282782"/>
              <a:ext cx="7739890" cy="565925"/>
            </a:xfrm>
            <a:prstGeom prst="rect">
              <a:avLst/>
            </a:prstGeom>
            <a:noFill/>
            <a:ln w="9525" cap="flat" cmpd="sng">
              <a:solidFill>
                <a:srgbClr val="000000"/>
              </a:solidFill>
              <a:prstDash val="solid"/>
              <a:round/>
              <a:headEnd type="none" w="med" len="med"/>
              <a:tailEnd type="none" w="med" len="med"/>
            </a:ln>
          </p:spPr>
          <p:txBody>
            <a:bodyPr lIns="449200" tIns="73650" rIns="73650" bIns="73650" anchor="ctr" anchorCtr="0">
              <a:noAutofit/>
            </a:bodyPr>
            <a:lstStyle/>
            <a:p>
              <a:pPr marL="0" marR="0" lvl="0" indent="0" algn="ctr" rtl="0">
                <a:lnSpc>
                  <a:spcPct val="90000"/>
                </a:lnSpc>
                <a:spcBef>
                  <a:spcPts val="0"/>
                </a:spcBef>
                <a:spcAft>
                  <a:spcPts val="1015"/>
                </a:spcAft>
                <a:buSzPct val="25000"/>
                <a:buNone/>
              </a:pPr>
              <a:r>
                <a:rPr lang="pt-BR" sz="2900" b="0" i="0" u="none" strike="noStrike" cap="none">
                  <a:solidFill>
                    <a:schemeClr val="lt1"/>
                  </a:solidFill>
                  <a:latin typeface="Calibri"/>
                  <a:ea typeface="Calibri"/>
                  <a:cs typeface="Calibri"/>
                  <a:sym typeface="Calibri"/>
                </a:rPr>
                <a:t>Acesso condicional</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t-BR" sz="3200" b="0" i="0" u="none" strike="noStrike" cap="none" dirty="0">
                <a:solidFill>
                  <a:schemeClr val="dk1"/>
                </a:solidFill>
                <a:latin typeface="Calibri"/>
                <a:ea typeface="Calibri"/>
                <a:cs typeface="Calibri"/>
                <a:sym typeface="Calibri"/>
              </a:rPr>
              <a:t>Primeiro Acesso</a:t>
            </a:r>
          </a:p>
        </p:txBody>
      </p:sp>
      <p:sp>
        <p:nvSpPr>
          <p:cNvPr id="169" name="Shape 169"/>
          <p:cNvSpPr txBox="1">
            <a:spLocks noGrp="1"/>
          </p:cNvSpPr>
          <p:nvPr>
            <p:ph type="body" idx="1"/>
          </p:nvPr>
        </p:nvSpPr>
        <p:spPr>
          <a:xfrm>
            <a:off x="457200" y="1129129"/>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Usuários com vínculo na universidade</a:t>
            </a:r>
          </a:p>
          <a:p>
            <a:pPr marL="742950" marR="0" lvl="1" indent="-28575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Servidor: usuário e senha institucional</a:t>
            </a:r>
          </a:p>
          <a:p>
            <a:pPr marL="742950" marR="0" lvl="1" indent="-28575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Aluno: usuário será a matrícula e a senha enviada por e-mail durante a criação de sua matrícula na Instituição </a:t>
            </a:r>
          </a:p>
          <a:p>
            <a:pPr marL="342900" marR="0" lvl="0" indent="-34290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Usuário sem vínculo com a universidade</a:t>
            </a:r>
          </a:p>
          <a:p>
            <a:pPr marL="742950" marR="0" lvl="1" indent="-28575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Solicitar no Sistema de Chamados abertura do Moodle para Usuário Externo (nome+ultimosobrenome (ex: joaosilva),  data de nascimento (ddmmaaaa), disciplina e período de acesso)</a:t>
            </a:r>
          </a:p>
          <a:p>
            <a:pPr marL="742950" marR="0" lvl="1" indent="-285750" algn="l" rtl="0">
              <a:spcBef>
                <a:spcPts val="440"/>
              </a:spcBef>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440"/>
              </a:spcBef>
              <a:buClr>
                <a:schemeClr val="dk1"/>
              </a:buClr>
              <a:buSzPct val="100000"/>
              <a:buFont typeface="Arial"/>
              <a:buChar char="•"/>
            </a:pPr>
            <a:r>
              <a:rPr lang="pt-BR" sz="2200" b="0" i="0" u="none" strike="noStrike" cap="none" dirty="0">
                <a:solidFill>
                  <a:schemeClr val="dk1"/>
                </a:solidFill>
                <a:latin typeface="Calibri"/>
                <a:ea typeface="Calibri"/>
                <a:cs typeface="Calibri"/>
                <a:sym typeface="Calibri"/>
              </a:rPr>
              <a:t>Recuperar senha: alunos e servidores devem acessar o Painel de Serviços UNIPAMPA</a:t>
            </a:r>
          </a:p>
          <a:p>
            <a:pPr marL="0" lvl="0" indent="0" algn="ctr">
              <a:spcBef>
                <a:spcPts val="440"/>
              </a:spcBef>
              <a:buSzPct val="25000"/>
              <a:buNone/>
            </a:pPr>
            <a:r>
              <a:rPr lang="pt-BR" sz="2200" dirty="0">
                <a:solidFill>
                  <a:schemeClr val="dk1"/>
                </a:solidFill>
                <a:latin typeface="Calibri"/>
                <a:ea typeface="Calibri"/>
                <a:cs typeface="Calibri"/>
                <a:sym typeface="Calibri"/>
              </a:rPr>
              <a:t>guri.unipampa.edu.br/sup/publico/inicio/</a:t>
            </a:r>
            <a:endParaRPr sz="2200" b="0" i="0" u="none" strike="noStrike" cap="none" dirty="0">
              <a:solidFill>
                <a:schemeClr val="dk1"/>
              </a:solidFill>
              <a:latin typeface="Calibri"/>
              <a:ea typeface="Calibri"/>
              <a:cs typeface="Calibri"/>
              <a:sym typeface="Calibri"/>
            </a:endParaRPr>
          </a:p>
        </p:txBody>
      </p:sp>
      <p:grpSp>
        <p:nvGrpSpPr>
          <p:cNvPr id="170" name="Shape 170"/>
          <p:cNvGrpSpPr/>
          <p:nvPr/>
        </p:nvGrpSpPr>
        <p:grpSpPr>
          <a:xfrm>
            <a:off x="359532" y="116631"/>
            <a:ext cx="8424936" cy="360040"/>
            <a:chOff x="107504" y="116631"/>
            <a:chExt cx="8424936" cy="360040"/>
          </a:xfrm>
        </p:grpSpPr>
        <p:sp>
          <p:nvSpPr>
            <p:cNvPr id="171" name="Shape 171"/>
            <p:cNvSpPr/>
            <p:nvPr/>
          </p:nvSpPr>
          <p:spPr>
            <a:xfrm>
              <a:off x="107504"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pt-BR" sz="1800" b="0" i="0" u="none" strike="noStrike" cap="none">
                  <a:solidFill>
                    <a:schemeClr val="lt1"/>
                  </a:solidFill>
                  <a:latin typeface="Calibri"/>
                  <a:ea typeface="Calibri"/>
                  <a:cs typeface="Calibri"/>
                  <a:sym typeface="Calibri"/>
                </a:rPr>
                <a:t>Primeiro Acesso</a:t>
              </a:r>
            </a:p>
          </p:txBody>
        </p:sp>
        <p:sp>
          <p:nvSpPr>
            <p:cNvPr id="172" name="Shape 172"/>
            <p:cNvSpPr/>
            <p:nvPr/>
          </p:nvSpPr>
          <p:spPr>
            <a:xfrm>
              <a:off x="2915816" y="116631"/>
              <a:ext cx="2808311" cy="360040"/>
            </a:xfrm>
            <a:prstGeom prst="rect">
              <a:avLst/>
            </a:prstGeom>
            <a:solidFill>
              <a:srgbClr val="4F6128"/>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3" name="Shape 173"/>
            <p:cNvSpPr/>
            <p:nvPr/>
          </p:nvSpPr>
          <p:spPr>
            <a:xfrm>
              <a:off x="5724128" y="116631"/>
              <a:ext cx="2808311" cy="360040"/>
            </a:xfrm>
            <a:prstGeom prst="rect">
              <a:avLst/>
            </a:prstGeom>
            <a:solidFill>
              <a:schemeClr val="accent3"/>
            </a:solidFill>
            <a:ln w="25400" cap="flat" cmpd="sng">
              <a:solidFill>
                <a:srgbClr val="71894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3" name="Retângulo 2"/>
          <p:cNvSpPr/>
          <p:nvPr/>
        </p:nvSpPr>
        <p:spPr>
          <a:xfrm>
            <a:off x="2031999" y="5577840"/>
            <a:ext cx="5080000" cy="52832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836341" y="1761873"/>
            <a:ext cx="7471317" cy="4202616"/>
          </a:xfrm>
          <a:prstGeom prst="rect">
            <a:avLst/>
          </a:prstGeom>
        </p:spPr>
      </p:pic>
      <p:cxnSp>
        <p:nvCxnSpPr>
          <p:cNvPr id="5" name="Shape 424"/>
          <p:cNvCxnSpPr/>
          <p:nvPr/>
        </p:nvCxnSpPr>
        <p:spPr>
          <a:xfrm>
            <a:off x="1495800" y="4067604"/>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747327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858644" y="947854"/>
            <a:ext cx="7828156" cy="4403338"/>
          </a:xfrm>
          <a:prstGeom prst="rect">
            <a:avLst/>
          </a:prstGeom>
        </p:spPr>
      </p:pic>
      <p:cxnSp>
        <p:nvCxnSpPr>
          <p:cNvPr id="5" name="Shape 424"/>
          <p:cNvCxnSpPr/>
          <p:nvPr/>
        </p:nvCxnSpPr>
        <p:spPr>
          <a:xfrm>
            <a:off x="2889171" y="2097289"/>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4166958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pt-BR" sz="2200" b="0" i="0" u="none" strike="noStrike" cap="none">
                <a:solidFill>
                  <a:schemeClr val="dk1"/>
                </a:solidFill>
                <a:latin typeface="Calibri"/>
                <a:ea typeface="Calibri"/>
                <a:cs typeface="Calibri"/>
                <a:sym typeface="Calibri"/>
              </a:rPr>
              <a:t>Nesta versão do Moodle, o professor tem a possibilidade de arrastar arquivo de diversos formatos e URLs para dentro de um determinado bloco de aula.</a:t>
            </a:r>
          </a:p>
        </p:txBody>
      </p:sp>
      <p:grpSp>
        <p:nvGrpSpPr>
          <p:cNvPr id="565" name="Shape 565"/>
          <p:cNvGrpSpPr/>
          <p:nvPr/>
        </p:nvGrpSpPr>
        <p:grpSpPr>
          <a:xfrm>
            <a:off x="702054" y="444312"/>
            <a:ext cx="7739890" cy="565925"/>
            <a:chOff x="427225" y="282782"/>
            <a:chExt cx="7739890" cy="565925"/>
          </a:xfrm>
        </p:grpSpPr>
        <p:sp>
          <p:nvSpPr>
            <p:cNvPr id="566" name="Shape 566"/>
            <p:cNvSpPr/>
            <p:nvPr/>
          </p:nvSpPr>
          <p:spPr>
            <a:xfrm>
              <a:off x="427225" y="282782"/>
              <a:ext cx="7739890" cy="565925"/>
            </a:xfrm>
            <a:prstGeom prst="rect">
              <a:avLst/>
            </a:prstGeom>
            <a:gradFill>
              <a:gsLst>
                <a:gs pos="0">
                  <a:srgbClr val="759436"/>
                </a:gs>
                <a:gs pos="80000">
                  <a:srgbClr val="9AC447"/>
                </a:gs>
                <a:gs pos="100000">
                  <a:srgbClr val="9CC646"/>
                </a:gs>
              </a:gsLst>
              <a:lin ang="16200000" scaled="0"/>
            </a:gra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7" name="Shape 567"/>
            <p:cNvSpPr/>
            <p:nvPr/>
          </p:nvSpPr>
          <p:spPr>
            <a:xfrm>
              <a:off x="427225" y="282782"/>
              <a:ext cx="7739890" cy="565925"/>
            </a:xfrm>
            <a:prstGeom prst="rect">
              <a:avLst/>
            </a:prstGeom>
            <a:noFill/>
            <a:ln w="9525" cap="flat" cmpd="sng">
              <a:solidFill>
                <a:srgbClr val="000000"/>
              </a:solidFill>
              <a:prstDash val="solid"/>
              <a:round/>
              <a:headEnd type="none" w="med" len="med"/>
              <a:tailEnd type="none" w="med" len="med"/>
            </a:ln>
          </p:spPr>
          <p:txBody>
            <a:bodyPr lIns="449200" tIns="73650" rIns="73650" bIns="73650" anchor="ctr" anchorCtr="0">
              <a:noAutofit/>
            </a:bodyPr>
            <a:lstStyle/>
            <a:p>
              <a:pPr marL="0" marR="0" lvl="0" indent="0" algn="ctr" rtl="0">
                <a:spcBef>
                  <a:spcPts val="0"/>
                </a:spcBef>
                <a:buSzPct val="25000"/>
                <a:buNone/>
              </a:pPr>
              <a:r>
                <a:rPr lang="pt-BR" sz="3200" b="0" i="0" u="none" strike="noStrike" cap="none">
                  <a:solidFill>
                    <a:schemeClr val="lt1"/>
                  </a:solidFill>
                  <a:latin typeface="Calibri"/>
                  <a:ea typeface="Calibri"/>
                  <a:cs typeface="Calibri"/>
                  <a:sym typeface="Calibri"/>
                </a:rPr>
                <a:t>Arrastar imagens e URL</a:t>
              </a:r>
            </a:p>
          </p:txBody>
        </p:sp>
      </p:grpSp>
      <p:pic>
        <p:nvPicPr>
          <p:cNvPr id="2" name="Imagem 1"/>
          <p:cNvPicPr>
            <a:picLocks noChangeAspect="1"/>
          </p:cNvPicPr>
          <p:nvPr/>
        </p:nvPicPr>
        <p:blipFill>
          <a:blip r:embed="rId3"/>
          <a:stretch>
            <a:fillRect/>
          </a:stretch>
        </p:blipFill>
        <p:spPr>
          <a:xfrm>
            <a:off x="2324706" y="2440780"/>
            <a:ext cx="6117238" cy="3440946"/>
          </a:xfrm>
          <a:prstGeom prst="rect">
            <a:avLst/>
          </a:prstGeom>
        </p:spPr>
      </p:pic>
      <p:cxnSp>
        <p:nvCxnSpPr>
          <p:cNvPr id="7" name="Shape 424"/>
          <p:cNvCxnSpPr/>
          <p:nvPr/>
        </p:nvCxnSpPr>
        <p:spPr>
          <a:xfrm>
            <a:off x="4064828" y="4161253"/>
            <a:ext cx="813075" cy="374559"/>
          </a:xfrm>
          <a:prstGeom prst="straightConnector1">
            <a:avLst/>
          </a:prstGeom>
          <a:noFill/>
          <a:ln w="28575" cap="flat" cmpd="sng">
            <a:solidFill>
              <a:srgbClr val="FF0000"/>
            </a:solidFill>
            <a:prstDash val="solid"/>
            <a:round/>
            <a:headEnd type="none" w="med" len="med"/>
            <a:tailEnd type="stealth" w="lg" len="lg"/>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pt-BR" sz="2200" b="0" i="0" u="none" strike="noStrike" cap="none" dirty="0">
                <a:solidFill>
                  <a:schemeClr val="dk1"/>
                </a:solidFill>
                <a:latin typeface="Calibri"/>
                <a:ea typeface="Calibri"/>
                <a:cs typeface="Calibri"/>
                <a:sym typeface="Calibri"/>
              </a:rPr>
              <a:t>São utilizados para premiar o aluno ao completar uma atividade ou um curso, por exemplo</a:t>
            </a:r>
            <a:r>
              <a:rPr lang="pt-BR" sz="2200" b="0" i="0" u="none" strike="noStrike" cap="none" dirty="0" smtClean="0">
                <a:solidFill>
                  <a:schemeClr val="dk1"/>
                </a:solidFill>
                <a:latin typeface="Calibri"/>
                <a:ea typeface="Calibri"/>
                <a:cs typeface="Calibri"/>
                <a:sym typeface="Calibri"/>
              </a:rPr>
              <a:t>.</a:t>
            </a:r>
            <a:endParaRPr lang="pt-BR" sz="2200" b="0" i="0" u="none" strike="noStrike" cap="none" dirty="0">
              <a:solidFill>
                <a:schemeClr val="dk1"/>
              </a:solidFill>
              <a:latin typeface="Calibri"/>
              <a:ea typeface="Calibri"/>
              <a:cs typeface="Calibri"/>
              <a:sym typeface="Calibri"/>
            </a:endParaRPr>
          </a:p>
        </p:txBody>
      </p:sp>
      <p:grpSp>
        <p:nvGrpSpPr>
          <p:cNvPr id="573" name="Shape 573"/>
          <p:cNvGrpSpPr/>
          <p:nvPr/>
        </p:nvGrpSpPr>
        <p:grpSpPr>
          <a:xfrm>
            <a:off x="702054" y="444312"/>
            <a:ext cx="7739890" cy="565925"/>
            <a:chOff x="427225" y="282782"/>
            <a:chExt cx="7739890" cy="565925"/>
          </a:xfrm>
        </p:grpSpPr>
        <p:sp>
          <p:nvSpPr>
            <p:cNvPr id="574" name="Shape 574"/>
            <p:cNvSpPr/>
            <p:nvPr/>
          </p:nvSpPr>
          <p:spPr>
            <a:xfrm>
              <a:off x="427225" y="282782"/>
              <a:ext cx="7739890" cy="565925"/>
            </a:xfrm>
            <a:prstGeom prst="rect">
              <a:avLst/>
            </a:prstGeom>
            <a:gradFill>
              <a:gsLst>
                <a:gs pos="0">
                  <a:srgbClr val="759436"/>
                </a:gs>
                <a:gs pos="80000">
                  <a:srgbClr val="9AC447"/>
                </a:gs>
                <a:gs pos="100000">
                  <a:srgbClr val="9CC646"/>
                </a:gs>
              </a:gsLst>
              <a:lin ang="16200000" scaled="0"/>
            </a:gra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5" name="Shape 575"/>
            <p:cNvSpPr/>
            <p:nvPr/>
          </p:nvSpPr>
          <p:spPr>
            <a:xfrm>
              <a:off x="427225" y="282782"/>
              <a:ext cx="7739890" cy="565925"/>
            </a:xfrm>
            <a:prstGeom prst="rect">
              <a:avLst/>
            </a:prstGeom>
            <a:noFill/>
            <a:ln w="9525" cap="flat" cmpd="sng">
              <a:solidFill>
                <a:srgbClr val="000000"/>
              </a:solidFill>
              <a:prstDash val="solid"/>
              <a:round/>
              <a:headEnd type="none" w="med" len="med"/>
              <a:tailEnd type="none" w="med" len="med"/>
            </a:ln>
          </p:spPr>
          <p:txBody>
            <a:bodyPr lIns="449200" tIns="73650" rIns="73650" bIns="73650" anchor="ctr" anchorCtr="0">
              <a:noAutofit/>
            </a:bodyPr>
            <a:lstStyle/>
            <a:p>
              <a:pPr marL="0" marR="0" lvl="0" indent="0" algn="ctr" rtl="0">
                <a:spcBef>
                  <a:spcPts val="0"/>
                </a:spcBef>
                <a:buSzPct val="25000"/>
                <a:buNone/>
              </a:pPr>
              <a:r>
                <a:rPr lang="pt-BR" sz="3200" b="0" i="0" u="none" strike="noStrike" cap="none">
                  <a:solidFill>
                    <a:schemeClr val="lt1"/>
                  </a:solidFill>
                  <a:latin typeface="Calibri"/>
                  <a:ea typeface="Calibri"/>
                  <a:cs typeface="Calibri"/>
                  <a:sym typeface="Calibri"/>
                </a:rPr>
                <a:t>Emblemas</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457200" y="674913"/>
            <a:ext cx="8562605" cy="4816465"/>
          </a:xfrm>
          <a:prstGeom prst="rect">
            <a:avLst/>
          </a:prstGeom>
        </p:spPr>
      </p:pic>
      <p:cxnSp>
        <p:nvCxnSpPr>
          <p:cNvPr id="5" name="Shape 424"/>
          <p:cNvCxnSpPr/>
          <p:nvPr/>
        </p:nvCxnSpPr>
        <p:spPr>
          <a:xfrm>
            <a:off x="4426170" y="3246431"/>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3503346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544286" y="690978"/>
            <a:ext cx="8234910" cy="4632137"/>
          </a:xfrm>
          <a:prstGeom prst="rect">
            <a:avLst/>
          </a:prstGeom>
        </p:spPr>
      </p:pic>
    </p:spTree>
    <p:extLst>
      <p:ext uri="{BB962C8B-B14F-4D97-AF65-F5344CB8AC3E}">
        <p14:creationId xmlns:p14="http://schemas.microsoft.com/office/powerpoint/2010/main" val="3938572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283737" y="933761"/>
            <a:ext cx="8403063" cy="4726723"/>
          </a:xfrm>
          <a:prstGeom prst="rect">
            <a:avLst/>
          </a:prstGeom>
        </p:spPr>
      </p:pic>
      <p:cxnSp>
        <p:nvCxnSpPr>
          <p:cNvPr id="5" name="Shape 424"/>
          <p:cNvCxnSpPr/>
          <p:nvPr/>
        </p:nvCxnSpPr>
        <p:spPr>
          <a:xfrm>
            <a:off x="6450912" y="3768946"/>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7622092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457200" y="892491"/>
            <a:ext cx="8269690" cy="4651701"/>
          </a:xfrm>
          <a:prstGeom prst="rect">
            <a:avLst/>
          </a:prstGeom>
        </p:spPr>
      </p:pic>
    </p:spTree>
    <p:extLst>
      <p:ext uri="{BB962C8B-B14F-4D97-AF65-F5344CB8AC3E}">
        <p14:creationId xmlns:p14="http://schemas.microsoft.com/office/powerpoint/2010/main" val="1113588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457200" y="846137"/>
            <a:ext cx="8547567" cy="4808006"/>
          </a:xfrm>
          <a:prstGeom prst="rect">
            <a:avLst/>
          </a:prstGeom>
        </p:spPr>
      </p:pic>
    </p:spTree>
    <p:extLst>
      <p:ext uri="{BB962C8B-B14F-4D97-AF65-F5344CB8AC3E}">
        <p14:creationId xmlns:p14="http://schemas.microsoft.com/office/powerpoint/2010/main" val="41983409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560039" y="945729"/>
            <a:ext cx="8023922" cy="4513456"/>
          </a:xfrm>
          <a:prstGeom prst="rect">
            <a:avLst/>
          </a:prstGeom>
        </p:spPr>
      </p:pic>
      <p:cxnSp>
        <p:nvCxnSpPr>
          <p:cNvPr id="5" name="Shape 424"/>
          <p:cNvCxnSpPr/>
          <p:nvPr/>
        </p:nvCxnSpPr>
        <p:spPr>
          <a:xfrm>
            <a:off x="6429140" y="3675901"/>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411888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225173" y="620486"/>
            <a:ext cx="8693653" cy="4890180"/>
          </a:xfrm>
          <a:prstGeom prst="rect">
            <a:avLst/>
          </a:prstGeom>
        </p:spPr>
      </p:pic>
      <p:cxnSp>
        <p:nvCxnSpPr>
          <p:cNvPr id="5" name="Shape 179"/>
          <p:cNvCxnSpPr/>
          <p:nvPr/>
        </p:nvCxnSpPr>
        <p:spPr>
          <a:xfrm>
            <a:off x="7575914" y="247101"/>
            <a:ext cx="627707" cy="504031"/>
          </a:xfrm>
          <a:prstGeom prst="straightConnector1">
            <a:avLst/>
          </a:prstGeom>
          <a:noFill/>
          <a:ln w="9525" cap="flat" cmpd="sng">
            <a:solidFill>
              <a:srgbClr val="FF0000"/>
            </a:solidFill>
            <a:prstDash val="solid"/>
            <a:round/>
            <a:headEnd type="none" w="med" len="med"/>
            <a:tailEnd type="stealth" w="lg" len="lg"/>
          </a:ln>
        </p:spPr>
      </p:cxnSp>
      <p:cxnSp>
        <p:nvCxnSpPr>
          <p:cNvPr id="6" name="Shape 180"/>
          <p:cNvCxnSpPr/>
          <p:nvPr/>
        </p:nvCxnSpPr>
        <p:spPr>
          <a:xfrm flipV="1">
            <a:off x="6669900" y="1262743"/>
            <a:ext cx="1363757" cy="119015"/>
          </a:xfrm>
          <a:prstGeom prst="straightConnector1">
            <a:avLst/>
          </a:prstGeom>
          <a:noFill/>
          <a:ln w="952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259677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289135" y="846137"/>
            <a:ext cx="8277922" cy="4656331"/>
          </a:xfrm>
          <a:prstGeom prst="rect">
            <a:avLst/>
          </a:prstGeom>
        </p:spPr>
      </p:pic>
      <p:cxnSp>
        <p:nvCxnSpPr>
          <p:cNvPr id="5" name="Shape 424"/>
          <p:cNvCxnSpPr/>
          <p:nvPr/>
        </p:nvCxnSpPr>
        <p:spPr>
          <a:xfrm>
            <a:off x="5754226" y="846137"/>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698498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358875" y="606414"/>
            <a:ext cx="8640956" cy="4860538"/>
          </a:xfrm>
          <a:prstGeom prst="rect">
            <a:avLst/>
          </a:prstGeom>
        </p:spPr>
      </p:pic>
    </p:spTree>
    <p:extLst>
      <p:ext uri="{BB962C8B-B14F-4D97-AF65-F5344CB8AC3E}">
        <p14:creationId xmlns:p14="http://schemas.microsoft.com/office/powerpoint/2010/main" val="604675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323350" y="1346433"/>
            <a:ext cx="8497298" cy="4779730"/>
          </a:xfrm>
          <a:prstGeom prst="rect">
            <a:avLst/>
          </a:prstGeom>
        </p:spPr>
      </p:pic>
      <p:grpSp>
        <p:nvGrpSpPr>
          <p:cNvPr id="5" name="Shape 573"/>
          <p:cNvGrpSpPr/>
          <p:nvPr/>
        </p:nvGrpSpPr>
        <p:grpSpPr>
          <a:xfrm>
            <a:off x="702054" y="444312"/>
            <a:ext cx="7739890" cy="565925"/>
            <a:chOff x="427225" y="282782"/>
            <a:chExt cx="7739890" cy="565925"/>
          </a:xfrm>
        </p:grpSpPr>
        <p:sp>
          <p:nvSpPr>
            <p:cNvPr id="6" name="Shape 574"/>
            <p:cNvSpPr/>
            <p:nvPr/>
          </p:nvSpPr>
          <p:spPr>
            <a:xfrm>
              <a:off x="427225" y="282782"/>
              <a:ext cx="7739890" cy="565925"/>
            </a:xfrm>
            <a:prstGeom prst="rect">
              <a:avLst/>
            </a:prstGeom>
            <a:gradFill>
              <a:gsLst>
                <a:gs pos="0">
                  <a:srgbClr val="759436"/>
                </a:gs>
                <a:gs pos="80000">
                  <a:srgbClr val="9AC447"/>
                </a:gs>
                <a:gs pos="100000">
                  <a:srgbClr val="9CC646"/>
                </a:gs>
              </a:gsLst>
              <a:lin ang="16200000" scaled="0"/>
            </a:gradFill>
            <a:ln w="9525" cap="flat" cmpd="sng">
              <a:solidFill>
                <a:srgbClr val="FAFAF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75"/>
            <p:cNvSpPr/>
            <p:nvPr/>
          </p:nvSpPr>
          <p:spPr>
            <a:xfrm>
              <a:off x="427225" y="282782"/>
              <a:ext cx="7739890" cy="565925"/>
            </a:xfrm>
            <a:prstGeom prst="rect">
              <a:avLst/>
            </a:prstGeom>
            <a:noFill/>
            <a:ln w="9525" cap="flat" cmpd="sng">
              <a:solidFill>
                <a:srgbClr val="000000"/>
              </a:solidFill>
              <a:prstDash val="solid"/>
              <a:round/>
              <a:headEnd type="none" w="med" len="med"/>
              <a:tailEnd type="none" w="med" len="med"/>
            </a:ln>
          </p:spPr>
          <p:txBody>
            <a:bodyPr lIns="449200" tIns="73650" rIns="73650" bIns="73650" anchor="ctr" anchorCtr="0">
              <a:noAutofit/>
            </a:bodyPr>
            <a:lstStyle/>
            <a:p>
              <a:pPr marL="0" marR="0" lvl="0" indent="0" algn="ctr" rtl="0">
                <a:spcBef>
                  <a:spcPts val="0"/>
                </a:spcBef>
                <a:buSzPct val="25000"/>
                <a:buNone/>
              </a:pPr>
              <a:r>
                <a:rPr lang="pt-BR" sz="3200" b="0" i="0" u="none" strike="noStrike" cap="none" dirty="0" smtClean="0">
                  <a:solidFill>
                    <a:schemeClr val="lt1"/>
                  </a:solidFill>
                  <a:latin typeface="Calibri"/>
                  <a:ea typeface="Calibri"/>
                  <a:cs typeface="Calibri"/>
                  <a:sym typeface="Calibri"/>
                </a:rPr>
                <a:t>Livro de Notas</a:t>
              </a:r>
              <a:endParaRPr lang="pt-BR" sz="3200" b="0" i="0" u="none" strike="noStrike" cap="none" dirty="0">
                <a:solidFill>
                  <a:schemeClr val="lt1"/>
                </a:solidFill>
                <a:latin typeface="Calibri"/>
                <a:ea typeface="Calibri"/>
                <a:cs typeface="Calibri"/>
                <a:sym typeface="Calibri"/>
              </a:endParaRPr>
            </a:p>
          </p:txBody>
        </p:sp>
      </p:grpSp>
      <p:cxnSp>
        <p:nvCxnSpPr>
          <p:cNvPr id="8" name="Shape 424"/>
          <p:cNvCxnSpPr/>
          <p:nvPr/>
        </p:nvCxnSpPr>
        <p:spPr>
          <a:xfrm>
            <a:off x="6244083" y="3153387"/>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1692815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868378" y="1733995"/>
            <a:ext cx="7570439" cy="4258372"/>
          </a:xfrm>
          <a:prstGeom prst="rect">
            <a:avLst/>
          </a:prstGeom>
        </p:spPr>
      </p:pic>
      <p:cxnSp>
        <p:nvCxnSpPr>
          <p:cNvPr id="5" name="Shape 424"/>
          <p:cNvCxnSpPr/>
          <p:nvPr/>
        </p:nvCxnSpPr>
        <p:spPr>
          <a:xfrm>
            <a:off x="6603312" y="4046016"/>
            <a:ext cx="813075" cy="374559"/>
          </a:xfrm>
          <a:prstGeom prst="straightConnector1">
            <a:avLst/>
          </a:prstGeom>
          <a:noFill/>
          <a:ln w="28575"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699335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034585" y="1393371"/>
            <a:ext cx="7928188" cy="4459606"/>
          </a:xfrm>
          <a:prstGeom prst="rect">
            <a:avLst/>
          </a:prstGeom>
        </p:spPr>
      </p:pic>
    </p:spTree>
    <p:extLst>
      <p:ext uri="{BB962C8B-B14F-4D97-AF65-F5344CB8AC3E}">
        <p14:creationId xmlns:p14="http://schemas.microsoft.com/office/powerpoint/2010/main" val="30879560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429" y="2800122"/>
            <a:ext cx="8229600" cy="1143000"/>
          </a:xfrm>
        </p:spPr>
        <p:txBody>
          <a:bodyPr/>
          <a:lstStyle/>
          <a:p>
            <a:r>
              <a:rPr lang="pt-BR" sz="3600" dirty="0" smtClean="0">
                <a:solidFill>
                  <a:schemeClr val="dk1"/>
                </a:solidFill>
                <a:latin typeface="Calibri"/>
                <a:ea typeface="Calibri"/>
                <a:cs typeface="Calibri"/>
                <a:sym typeface="Calibri"/>
              </a:rPr>
              <a:t/>
            </a:r>
            <a:br>
              <a:rPr lang="pt-BR" sz="3600" dirty="0" smtClean="0">
                <a:solidFill>
                  <a:schemeClr val="dk1"/>
                </a:solidFill>
                <a:latin typeface="Calibri"/>
                <a:ea typeface="Calibri"/>
                <a:cs typeface="Calibri"/>
                <a:sym typeface="Calibri"/>
              </a:rPr>
            </a:br>
            <a:r>
              <a:rPr lang="pt-BR" sz="3600" dirty="0" smtClean="0">
                <a:solidFill>
                  <a:schemeClr val="dk1"/>
                </a:solidFill>
                <a:latin typeface="Calibri"/>
                <a:ea typeface="Calibri"/>
                <a:cs typeface="Calibri"/>
                <a:sym typeface="Calibri"/>
              </a:rPr>
              <a:t>Solicitação </a:t>
            </a:r>
            <a:r>
              <a:rPr lang="pt-BR" sz="3600" dirty="0">
                <a:solidFill>
                  <a:schemeClr val="dk1"/>
                </a:solidFill>
                <a:latin typeface="Calibri"/>
                <a:ea typeface="Calibri"/>
                <a:cs typeface="Calibri"/>
                <a:sym typeface="Calibri"/>
              </a:rPr>
              <a:t>de </a:t>
            </a:r>
            <a:r>
              <a:rPr lang="pt-BR" sz="3600" dirty="0" smtClean="0">
                <a:solidFill>
                  <a:schemeClr val="dk1"/>
                </a:solidFill>
                <a:latin typeface="Calibri"/>
                <a:ea typeface="Calibri"/>
                <a:cs typeface="Calibri"/>
                <a:sym typeface="Calibri"/>
              </a:rPr>
              <a:t>Turmas</a:t>
            </a:r>
            <a:br>
              <a:rPr lang="pt-BR" sz="3600" dirty="0" smtClean="0">
                <a:solidFill>
                  <a:schemeClr val="dk1"/>
                </a:solidFill>
                <a:latin typeface="Calibri"/>
                <a:ea typeface="Calibri"/>
                <a:cs typeface="Calibri"/>
                <a:sym typeface="Calibri"/>
              </a:rPr>
            </a:br>
            <a:r>
              <a:rPr lang="pt-BR" sz="3600" dirty="0">
                <a:solidFill>
                  <a:schemeClr val="dk1"/>
                </a:solidFill>
                <a:latin typeface="Calibri"/>
                <a:ea typeface="Calibri"/>
                <a:cs typeface="Calibri"/>
                <a:sym typeface="Calibri"/>
              </a:rPr>
              <a:t/>
            </a:r>
            <a:br>
              <a:rPr lang="pt-BR" sz="3600" dirty="0">
                <a:solidFill>
                  <a:schemeClr val="dk1"/>
                </a:solidFill>
                <a:latin typeface="Calibri"/>
                <a:ea typeface="Calibri"/>
                <a:cs typeface="Calibri"/>
                <a:sym typeface="Calibri"/>
              </a:rPr>
            </a:br>
            <a:r>
              <a:rPr lang="pt-BR" sz="2000" dirty="0" smtClean="0">
                <a:solidFill>
                  <a:schemeClr val="dk1"/>
                </a:solidFill>
                <a:latin typeface="Calibri"/>
                <a:ea typeface="Calibri"/>
                <a:cs typeface="Calibri"/>
                <a:sym typeface="Calibri"/>
              </a:rPr>
              <a:t/>
            </a:r>
            <a:br>
              <a:rPr lang="pt-BR" sz="2000" dirty="0" smtClean="0">
                <a:solidFill>
                  <a:schemeClr val="dk1"/>
                </a:solidFill>
                <a:latin typeface="Calibri"/>
                <a:ea typeface="Calibri"/>
                <a:cs typeface="Calibri"/>
                <a:sym typeface="Calibri"/>
              </a:rPr>
            </a:br>
            <a:r>
              <a:rPr lang="pt-BR" sz="2000" dirty="0">
                <a:solidFill>
                  <a:schemeClr val="dk1"/>
                </a:solidFill>
                <a:latin typeface="Calibri"/>
                <a:ea typeface="Calibri"/>
                <a:cs typeface="Calibri"/>
                <a:sym typeface="Calibri"/>
              </a:rPr>
              <a:t/>
            </a:r>
            <a:br>
              <a:rPr lang="pt-BR" sz="2000" dirty="0">
                <a:solidFill>
                  <a:schemeClr val="dk1"/>
                </a:solidFill>
                <a:latin typeface="Calibri"/>
                <a:ea typeface="Calibri"/>
                <a:cs typeface="Calibri"/>
                <a:sym typeface="Calibri"/>
              </a:rPr>
            </a:br>
            <a:r>
              <a:rPr lang="pt-BR" sz="2000" u="sng" dirty="0">
                <a:hlinkClick r:id="rId2"/>
              </a:rPr>
              <a:t>https://gaucha.unipampa.edu.br/</a:t>
            </a:r>
            <a:r>
              <a:rPr lang="pt-BR" sz="2000" dirty="0"/>
              <a:t/>
            </a:r>
            <a:br>
              <a:rPr lang="pt-BR" sz="2000" dirty="0"/>
            </a:br>
            <a:r>
              <a:rPr lang="pt-BR" sz="2000" dirty="0">
                <a:solidFill>
                  <a:schemeClr val="dk1"/>
                </a:solidFill>
                <a:latin typeface="Calibri"/>
                <a:ea typeface="Calibri"/>
                <a:cs typeface="Calibri"/>
                <a:sym typeface="Calibri"/>
              </a:rPr>
              <a:t/>
            </a:r>
            <a:br>
              <a:rPr lang="pt-BR" sz="2000" dirty="0">
                <a:solidFill>
                  <a:schemeClr val="dk1"/>
                </a:solidFill>
                <a:latin typeface="Calibri"/>
                <a:ea typeface="Calibri"/>
                <a:cs typeface="Calibri"/>
                <a:sym typeface="Calibri"/>
              </a:rPr>
            </a:br>
            <a:endParaRPr lang="pt-BR" sz="2000" dirty="0"/>
          </a:p>
        </p:txBody>
      </p:sp>
    </p:spTree>
    <p:extLst>
      <p:ext uri="{BB962C8B-B14F-4D97-AF65-F5344CB8AC3E}">
        <p14:creationId xmlns:p14="http://schemas.microsoft.com/office/powerpoint/2010/main" val="17829014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5" name="Imagem 4"/>
          <p:cNvPicPr/>
          <p:nvPr/>
        </p:nvPicPr>
        <p:blipFill>
          <a:blip r:embed="rId3"/>
          <a:stretch>
            <a:fillRect/>
          </a:stretch>
        </p:blipFill>
        <p:spPr>
          <a:xfrm>
            <a:off x="1203532" y="1052406"/>
            <a:ext cx="6673306" cy="479810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5" name="Imagem 4"/>
          <p:cNvPicPr/>
          <p:nvPr/>
        </p:nvPicPr>
        <p:blipFill>
          <a:blip r:embed="rId3"/>
          <a:stretch>
            <a:fillRect/>
          </a:stretch>
        </p:blipFill>
        <p:spPr>
          <a:xfrm>
            <a:off x="1501864" y="1479277"/>
            <a:ext cx="6564449" cy="413775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pergu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8953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870857" y="3091543"/>
            <a:ext cx="5148943" cy="646331"/>
          </a:xfrm>
          <a:prstGeom prst="rect">
            <a:avLst/>
          </a:prstGeom>
          <a:noFill/>
        </p:spPr>
        <p:txBody>
          <a:bodyPr wrap="square" rtlCol="0">
            <a:spAutoFit/>
          </a:bodyPr>
          <a:lstStyle/>
          <a:p>
            <a:r>
              <a:rPr lang="en-US" sz="3600" dirty="0" err="1" smtClean="0">
                <a:solidFill>
                  <a:schemeClr val="bg2">
                    <a:lumMod val="60000"/>
                    <a:lumOff val="40000"/>
                  </a:schemeClr>
                </a:solidFill>
              </a:rPr>
              <a:t>Posso</a:t>
            </a:r>
            <a:r>
              <a:rPr lang="en-US" sz="3600" dirty="0" smtClean="0">
                <a:solidFill>
                  <a:schemeClr val="bg2">
                    <a:lumMod val="60000"/>
                    <a:lumOff val="40000"/>
                  </a:schemeClr>
                </a:solidFill>
              </a:rPr>
              <a:t> </a:t>
            </a:r>
            <a:r>
              <a:rPr lang="en-US" sz="3600" dirty="0" err="1" smtClean="0">
                <a:solidFill>
                  <a:schemeClr val="bg2">
                    <a:lumMod val="60000"/>
                    <a:lumOff val="40000"/>
                  </a:schemeClr>
                </a:solidFill>
              </a:rPr>
              <a:t>ajudar</a:t>
            </a:r>
            <a:r>
              <a:rPr lang="en-US" sz="3600" dirty="0" smtClean="0">
                <a:solidFill>
                  <a:schemeClr val="bg2">
                    <a:lumMod val="60000"/>
                    <a:lumOff val="40000"/>
                  </a:schemeClr>
                </a:solidFill>
              </a:rPr>
              <a:t>?</a:t>
            </a:r>
            <a:endParaRPr lang="pt-BR" sz="3600" dirty="0">
              <a:solidFill>
                <a:schemeClr val="bg2">
                  <a:lumMod val="60000"/>
                  <a:lumOff val="40000"/>
                </a:schemeClr>
              </a:solidFill>
            </a:endParaRPr>
          </a:p>
        </p:txBody>
      </p:sp>
    </p:spTree>
    <p:extLst>
      <p:ext uri="{BB962C8B-B14F-4D97-AF65-F5344CB8AC3E}">
        <p14:creationId xmlns:p14="http://schemas.microsoft.com/office/powerpoint/2010/main" val="28018184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9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587829" y="1029929"/>
            <a:ext cx="8261280" cy="4646970"/>
          </a:xfrm>
          <a:prstGeom prst="rect">
            <a:avLst/>
          </a:prstGeom>
        </p:spPr>
      </p:pic>
      <p:cxnSp>
        <p:nvCxnSpPr>
          <p:cNvPr id="179" name="Shape 179"/>
          <p:cNvCxnSpPr/>
          <p:nvPr/>
        </p:nvCxnSpPr>
        <p:spPr>
          <a:xfrm>
            <a:off x="2296343" y="2240234"/>
            <a:ext cx="627707" cy="504031"/>
          </a:xfrm>
          <a:prstGeom prst="straightConnector1">
            <a:avLst/>
          </a:prstGeom>
          <a:noFill/>
          <a:ln w="9525" cap="flat" cmpd="sng">
            <a:solidFill>
              <a:srgbClr val="FF0000"/>
            </a:solidFill>
            <a:prstDash val="solid"/>
            <a:round/>
            <a:headEnd type="none" w="med" len="med"/>
            <a:tailEnd type="stealth" w="lg" len="lg"/>
          </a:ln>
        </p:spPr>
      </p:cxnSp>
      <p:cxnSp>
        <p:nvCxnSpPr>
          <p:cNvPr id="180" name="Shape 180"/>
          <p:cNvCxnSpPr/>
          <p:nvPr/>
        </p:nvCxnSpPr>
        <p:spPr>
          <a:xfrm>
            <a:off x="2167606" y="3007150"/>
            <a:ext cx="756444" cy="63500"/>
          </a:xfrm>
          <a:prstGeom prst="straightConnector1">
            <a:avLst/>
          </a:prstGeom>
          <a:noFill/>
          <a:ln w="9525" cap="flat" cmpd="sng">
            <a:solidFill>
              <a:srgbClr val="FF0000"/>
            </a:solidFill>
            <a:prstDash val="solid"/>
            <a:round/>
            <a:headEnd type="none" w="med" len="med"/>
            <a:tailEnd type="stealth" w="lg" len="lg"/>
          </a:ln>
        </p:spPr>
      </p:cxnSp>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2207</Words>
  <Application>Microsoft Office PowerPoint</Application>
  <PresentationFormat>Apresentação na tela (4:3)</PresentationFormat>
  <Paragraphs>247</Paragraphs>
  <Slides>89</Slides>
  <Notes>51</Notes>
  <HiddenSlides>0</HiddenSlides>
  <MMClips>0</MMClips>
  <ScaleCrop>false</ScaleCrop>
  <HeadingPairs>
    <vt:vector size="4" baseType="variant">
      <vt:variant>
        <vt:lpstr>Tema</vt:lpstr>
      </vt:variant>
      <vt:variant>
        <vt:i4>1</vt:i4>
      </vt:variant>
      <vt:variant>
        <vt:lpstr>Títulos de slides</vt:lpstr>
      </vt:variant>
      <vt:variant>
        <vt:i4>89</vt:i4>
      </vt:variant>
    </vt:vector>
  </HeadingPairs>
  <TitlesOfParts>
    <vt:vector size="90" baseType="lpstr">
      <vt:lpstr>Tema do Office</vt:lpstr>
      <vt:lpstr>Tutorial MOODLE</vt:lpstr>
      <vt:lpstr>Tutorial Moodle</vt:lpstr>
      <vt:lpstr>Moodle</vt:lpstr>
      <vt:lpstr>Moodle</vt:lpstr>
      <vt:lpstr>Moodle</vt:lpstr>
      <vt:lpstr>Acesso</vt:lpstr>
      <vt:lpstr>Primeiro Acesso</vt:lpstr>
      <vt:lpstr>Apresentação do PowerPoint</vt:lpstr>
      <vt:lpstr>Apresentação do PowerPoint</vt:lpstr>
      <vt:lpstr>Página Inicial</vt:lpstr>
      <vt:lpstr>Apresentação do PowerPoint</vt:lpstr>
      <vt:lpstr>Preencher Perfil</vt:lpstr>
      <vt:lpstr>Apresentação do PowerPoint</vt:lpstr>
      <vt:lpstr>Apresentação do PowerPoint</vt:lpstr>
      <vt:lpstr>Enviar mensagem</vt:lpstr>
      <vt:lpstr>Enviar mensagem</vt:lpstr>
      <vt:lpstr>Apresentação do PowerPoint</vt:lpstr>
      <vt:lpstr>Enviar mensagem</vt:lpstr>
      <vt:lpstr>Apresentação do PowerPoint</vt:lpstr>
      <vt:lpstr>Apresentação do PowerPoint</vt:lpstr>
      <vt:lpstr>Enviar mensagem</vt:lpstr>
      <vt:lpstr>Configurando o curso/disciplina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 Criação de grupos</vt:lpstr>
      <vt:lpstr>3. Criação de grupos</vt:lpstr>
      <vt:lpstr>3. Criação de grupos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Ativar Edição e Acrescentar recursos</vt:lpstr>
      <vt:lpstr>Apresentação do PowerPoint</vt:lpstr>
      <vt:lpstr>Ativar Edição e Acrescentar recursos</vt:lpstr>
      <vt:lpstr>Apresentação do PowerPoint</vt:lpstr>
      <vt:lpstr>Ativar Edição e Acrescentar recursos</vt:lpstr>
      <vt:lpstr>Apresentação do PowerPoint</vt:lpstr>
      <vt:lpstr>Ativar Edição e Acrescentar recursos</vt:lpstr>
      <vt:lpstr>Apresentação do PowerPoint</vt:lpstr>
      <vt:lpstr>Ativar Edição e Acrescentar recursos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Recursos mais recentes do Moodle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Solicitação de Turmas    https://gaucha.unipampa.edu.br/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MOODLE</dc:title>
  <dc:creator>CLAUDIA CAMERINI CORREA PEREZ</dc:creator>
  <cp:lastModifiedBy>VERONICA MORALES ANTUNES</cp:lastModifiedBy>
  <cp:revision>50</cp:revision>
  <dcterms:modified xsi:type="dcterms:W3CDTF">2017-04-13T14:50:35Z</dcterms:modified>
</cp:coreProperties>
</file>